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85" autoAdjust="0"/>
    <p:restoredTop sz="94660"/>
  </p:normalViewPr>
  <p:slideViewPr>
    <p:cSldViewPr snapToGrid="0" snapToObjects="1" showGuides="1">
      <p:cViewPr varScale="1">
        <p:scale>
          <a:sx n="88" d="100"/>
          <a:sy n="88" d="100"/>
        </p:scale>
        <p:origin x="-1062"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DCBD101-0A6C-49B5-BF72-AA130B450404}" type="doc">
      <dgm:prSet loTypeId="urn:microsoft.com/office/officeart/2005/8/layout/default" loCatId="list" qsTypeId="urn:microsoft.com/office/officeart/2005/8/quickstyle/simple1" qsCatId="simple" csTypeId="urn:microsoft.com/office/officeart/2005/8/colors/colorful1" csCatId="colorful" phldr="1"/>
      <dgm:spPr/>
      <dgm:t>
        <a:bodyPr/>
        <a:lstStyle/>
        <a:p>
          <a:endParaRPr lang="en-US"/>
        </a:p>
      </dgm:t>
    </dgm:pt>
    <dgm:pt modelId="{98BA76CE-7423-43ED-B342-CAA53878C29C}">
      <dgm:prSet/>
      <dgm:spPr/>
      <dgm:t>
        <a:bodyPr/>
        <a:lstStyle/>
        <a:p>
          <a:pPr rtl="0"/>
          <a:r>
            <a:rPr lang="en-US" dirty="0" smtClean="0"/>
            <a:t>There are many forms of emotional child abuse. </a:t>
          </a:r>
          <a:endParaRPr lang="en-US" dirty="0"/>
        </a:p>
      </dgm:t>
    </dgm:pt>
    <dgm:pt modelId="{A33CDDCA-989C-4863-BBBD-FBC894550750}" type="parTrans" cxnId="{827482AB-BCC8-4DAA-9B81-FF4107A144DB}">
      <dgm:prSet/>
      <dgm:spPr/>
      <dgm:t>
        <a:bodyPr/>
        <a:lstStyle/>
        <a:p>
          <a:endParaRPr lang="en-US"/>
        </a:p>
      </dgm:t>
    </dgm:pt>
    <dgm:pt modelId="{A771EF81-5EF0-4D5A-BEC6-6B5D96836E1A}" type="sibTrans" cxnId="{827482AB-BCC8-4DAA-9B81-FF4107A144DB}">
      <dgm:prSet/>
      <dgm:spPr/>
      <dgm:t>
        <a:bodyPr/>
        <a:lstStyle/>
        <a:p>
          <a:endParaRPr lang="en-US"/>
        </a:p>
      </dgm:t>
    </dgm:pt>
    <dgm:pt modelId="{513CD7BE-2226-4A2A-88EB-CBE42DBD50AD}">
      <dgm:prSet/>
      <dgm:spPr/>
      <dgm:t>
        <a:bodyPr/>
        <a:lstStyle/>
        <a:p>
          <a:pPr rtl="0"/>
          <a:r>
            <a:rPr lang="en-US" dirty="0" smtClean="0"/>
            <a:t>Coldness </a:t>
          </a:r>
          <a:endParaRPr lang="en-US" dirty="0"/>
        </a:p>
      </dgm:t>
    </dgm:pt>
    <dgm:pt modelId="{DA7BD7F8-3120-4199-AB26-604A5DE33FC7}" type="parTrans" cxnId="{8F1801C3-EBEA-4BD0-9B3B-8843B66DC5DB}">
      <dgm:prSet/>
      <dgm:spPr/>
      <dgm:t>
        <a:bodyPr/>
        <a:lstStyle/>
        <a:p>
          <a:endParaRPr lang="en-US"/>
        </a:p>
      </dgm:t>
    </dgm:pt>
    <dgm:pt modelId="{08F4D55B-8BFE-4EA8-A053-08CA1EA36FDD}" type="sibTrans" cxnId="{8F1801C3-EBEA-4BD0-9B3B-8843B66DC5DB}">
      <dgm:prSet/>
      <dgm:spPr/>
      <dgm:t>
        <a:bodyPr/>
        <a:lstStyle/>
        <a:p>
          <a:endParaRPr lang="en-US"/>
        </a:p>
      </dgm:t>
    </dgm:pt>
    <dgm:pt modelId="{DA9E050F-1A7F-4214-A818-9AF646A54DE4}">
      <dgm:prSet/>
      <dgm:spPr/>
      <dgm:t>
        <a:bodyPr/>
        <a:lstStyle/>
        <a:p>
          <a:pPr rtl="0"/>
          <a:r>
            <a:rPr lang="en-US" dirty="0" smtClean="0"/>
            <a:t>ignoring </a:t>
          </a:r>
          <a:endParaRPr lang="en-US" dirty="0"/>
        </a:p>
      </dgm:t>
    </dgm:pt>
    <dgm:pt modelId="{DF0279D2-4046-4A6A-A1F4-5DBA293736BC}" type="parTrans" cxnId="{402ABA78-7E93-4E49-A372-ADB4DF78AF1C}">
      <dgm:prSet/>
      <dgm:spPr/>
      <dgm:t>
        <a:bodyPr/>
        <a:lstStyle/>
        <a:p>
          <a:endParaRPr lang="en-US"/>
        </a:p>
      </dgm:t>
    </dgm:pt>
    <dgm:pt modelId="{E8743553-D70D-4D3D-8447-8A0E57681BA3}" type="sibTrans" cxnId="{402ABA78-7E93-4E49-A372-ADB4DF78AF1C}">
      <dgm:prSet/>
      <dgm:spPr/>
      <dgm:t>
        <a:bodyPr/>
        <a:lstStyle/>
        <a:p>
          <a:endParaRPr lang="en-US"/>
        </a:p>
      </dgm:t>
    </dgm:pt>
    <dgm:pt modelId="{1439C013-29D2-4E6D-A244-FBA392E66E87}">
      <dgm:prSet/>
      <dgm:spPr/>
      <dgm:t>
        <a:bodyPr/>
        <a:lstStyle/>
        <a:p>
          <a:pPr rtl="0"/>
          <a:r>
            <a:rPr lang="en-US" dirty="0" smtClean="0"/>
            <a:t>harassment </a:t>
          </a:r>
          <a:endParaRPr lang="en-US" dirty="0"/>
        </a:p>
      </dgm:t>
    </dgm:pt>
    <dgm:pt modelId="{0D9E64F4-E5F1-4CF4-9432-E5C114464164}" type="parTrans" cxnId="{6098932B-923E-401E-9CF9-87D369FC7EA3}">
      <dgm:prSet/>
      <dgm:spPr/>
      <dgm:t>
        <a:bodyPr/>
        <a:lstStyle/>
        <a:p>
          <a:endParaRPr lang="en-US"/>
        </a:p>
      </dgm:t>
    </dgm:pt>
    <dgm:pt modelId="{DB8CE4C7-720D-4FF0-8178-009FEFAE40C1}" type="sibTrans" cxnId="{6098932B-923E-401E-9CF9-87D369FC7EA3}">
      <dgm:prSet/>
      <dgm:spPr/>
      <dgm:t>
        <a:bodyPr/>
        <a:lstStyle/>
        <a:p>
          <a:endParaRPr lang="en-US"/>
        </a:p>
      </dgm:t>
    </dgm:pt>
    <dgm:pt modelId="{9AEE6ADE-734F-4EAE-A6C0-B0871B153257}">
      <dgm:prSet/>
      <dgm:spPr/>
      <dgm:t>
        <a:bodyPr/>
        <a:lstStyle/>
        <a:p>
          <a:pPr rtl="0"/>
          <a:r>
            <a:rPr lang="en-US" dirty="0" smtClean="0"/>
            <a:t>Isolation</a:t>
          </a:r>
          <a:endParaRPr lang="en-US" dirty="0"/>
        </a:p>
      </dgm:t>
    </dgm:pt>
    <dgm:pt modelId="{C4345AAC-1840-47F2-B130-FD11966B01C5}" type="parTrans" cxnId="{2BF4F03F-BD0B-4E37-B46F-96F202994FFB}">
      <dgm:prSet/>
      <dgm:spPr/>
      <dgm:t>
        <a:bodyPr/>
        <a:lstStyle/>
        <a:p>
          <a:endParaRPr lang="en-US"/>
        </a:p>
      </dgm:t>
    </dgm:pt>
    <dgm:pt modelId="{C93AE720-85C4-4949-AE78-58871DE36BA8}" type="sibTrans" cxnId="{2BF4F03F-BD0B-4E37-B46F-96F202994FFB}">
      <dgm:prSet/>
      <dgm:spPr/>
      <dgm:t>
        <a:bodyPr/>
        <a:lstStyle/>
        <a:p>
          <a:endParaRPr lang="en-US"/>
        </a:p>
      </dgm:t>
    </dgm:pt>
    <dgm:pt modelId="{FAE7B24B-0116-4A06-9B34-83D1E7BB1356}">
      <dgm:prSet/>
      <dgm:spPr/>
      <dgm:t>
        <a:bodyPr/>
        <a:lstStyle/>
        <a:p>
          <a:pPr rtl="0"/>
          <a:r>
            <a:rPr lang="en-US" dirty="0" smtClean="0"/>
            <a:t>Rejection</a:t>
          </a:r>
          <a:endParaRPr lang="en-US" dirty="0"/>
        </a:p>
      </dgm:t>
    </dgm:pt>
    <dgm:pt modelId="{2D91B375-5FB4-4433-A238-BD4138AA23CA}" type="parTrans" cxnId="{77F179BC-27F8-4C82-B7DF-3CB80FBC8159}">
      <dgm:prSet/>
      <dgm:spPr/>
      <dgm:t>
        <a:bodyPr/>
        <a:lstStyle/>
        <a:p>
          <a:endParaRPr lang="en-US"/>
        </a:p>
      </dgm:t>
    </dgm:pt>
    <dgm:pt modelId="{285ACC2E-06B5-4035-B4E3-41623C00361B}" type="sibTrans" cxnId="{77F179BC-27F8-4C82-B7DF-3CB80FBC8159}">
      <dgm:prSet/>
      <dgm:spPr/>
      <dgm:t>
        <a:bodyPr/>
        <a:lstStyle/>
        <a:p>
          <a:endParaRPr lang="en-US"/>
        </a:p>
      </dgm:t>
    </dgm:pt>
    <dgm:pt modelId="{D096C54A-8F5F-4FF5-AF3B-48C2F9CC5DB2}">
      <dgm:prSet/>
      <dgm:spPr/>
      <dgm:t>
        <a:bodyPr/>
        <a:lstStyle/>
        <a:p>
          <a:pPr rtl="0"/>
          <a:r>
            <a:rPr lang="en-US" dirty="0" smtClean="0"/>
            <a:t>terrorizing</a:t>
          </a:r>
          <a:endParaRPr lang="en-US" dirty="0"/>
        </a:p>
      </dgm:t>
    </dgm:pt>
    <dgm:pt modelId="{625CBB92-82EE-4F52-9051-513F08F25539}" type="parTrans" cxnId="{1336C15B-8AC6-4ADA-B935-496E9BF790D4}">
      <dgm:prSet/>
      <dgm:spPr/>
      <dgm:t>
        <a:bodyPr/>
        <a:lstStyle/>
        <a:p>
          <a:endParaRPr lang="en-US"/>
        </a:p>
      </dgm:t>
    </dgm:pt>
    <dgm:pt modelId="{653D68E6-96E9-49C8-A479-241600060440}" type="sibTrans" cxnId="{1336C15B-8AC6-4ADA-B935-496E9BF790D4}">
      <dgm:prSet/>
      <dgm:spPr/>
      <dgm:t>
        <a:bodyPr/>
        <a:lstStyle/>
        <a:p>
          <a:endParaRPr lang="en-US"/>
        </a:p>
      </dgm:t>
    </dgm:pt>
    <dgm:pt modelId="{7A54E215-9F15-4139-8ADB-0EC2354B9901}" type="pres">
      <dgm:prSet presAssocID="{8DCBD101-0A6C-49B5-BF72-AA130B450404}" presName="diagram" presStyleCnt="0">
        <dgm:presLayoutVars>
          <dgm:dir/>
          <dgm:resizeHandles val="exact"/>
        </dgm:presLayoutVars>
      </dgm:prSet>
      <dgm:spPr/>
      <dgm:t>
        <a:bodyPr/>
        <a:lstStyle/>
        <a:p>
          <a:endParaRPr lang="en-US"/>
        </a:p>
      </dgm:t>
    </dgm:pt>
    <dgm:pt modelId="{B3D3BEA4-50B6-4FB6-92E2-99B1A382D01B}" type="pres">
      <dgm:prSet presAssocID="{98BA76CE-7423-43ED-B342-CAA53878C29C}" presName="node" presStyleLbl="node1" presStyleIdx="0" presStyleCnt="7" custScaleX="172318" custScaleY="188934">
        <dgm:presLayoutVars>
          <dgm:bulletEnabled val="1"/>
        </dgm:presLayoutVars>
      </dgm:prSet>
      <dgm:spPr/>
      <dgm:t>
        <a:bodyPr/>
        <a:lstStyle/>
        <a:p>
          <a:endParaRPr lang="en-US"/>
        </a:p>
      </dgm:t>
    </dgm:pt>
    <dgm:pt modelId="{FED26613-E854-4B80-BA4A-6F8399858801}" type="pres">
      <dgm:prSet presAssocID="{A771EF81-5EF0-4D5A-BEC6-6B5D96836E1A}" presName="sibTrans" presStyleCnt="0"/>
      <dgm:spPr/>
    </dgm:pt>
    <dgm:pt modelId="{3EDFB1D3-E422-4493-917D-687252F7362D}" type="pres">
      <dgm:prSet presAssocID="{513CD7BE-2226-4A2A-88EB-CBE42DBD50AD}" presName="node" presStyleLbl="node1" presStyleIdx="1" presStyleCnt="7">
        <dgm:presLayoutVars>
          <dgm:bulletEnabled val="1"/>
        </dgm:presLayoutVars>
      </dgm:prSet>
      <dgm:spPr/>
      <dgm:t>
        <a:bodyPr/>
        <a:lstStyle/>
        <a:p>
          <a:endParaRPr lang="en-US"/>
        </a:p>
      </dgm:t>
    </dgm:pt>
    <dgm:pt modelId="{FE49CE5D-EA3A-4481-91A2-435FB675C5C6}" type="pres">
      <dgm:prSet presAssocID="{08F4D55B-8BFE-4EA8-A053-08CA1EA36FDD}" presName="sibTrans" presStyleCnt="0"/>
      <dgm:spPr/>
    </dgm:pt>
    <dgm:pt modelId="{B9C45556-8411-4FAE-AC99-D84A314041E0}" type="pres">
      <dgm:prSet presAssocID="{DA9E050F-1A7F-4214-A818-9AF646A54DE4}" presName="node" presStyleLbl="node1" presStyleIdx="2" presStyleCnt="7">
        <dgm:presLayoutVars>
          <dgm:bulletEnabled val="1"/>
        </dgm:presLayoutVars>
      </dgm:prSet>
      <dgm:spPr/>
      <dgm:t>
        <a:bodyPr/>
        <a:lstStyle/>
        <a:p>
          <a:endParaRPr lang="en-US"/>
        </a:p>
      </dgm:t>
    </dgm:pt>
    <dgm:pt modelId="{3C122CD3-BA55-4B3A-BF0A-CCFA9219154C}" type="pres">
      <dgm:prSet presAssocID="{E8743553-D70D-4D3D-8447-8A0E57681BA3}" presName="sibTrans" presStyleCnt="0"/>
      <dgm:spPr/>
    </dgm:pt>
    <dgm:pt modelId="{DBDE38A0-4E2D-4B9A-85B0-C96170003114}" type="pres">
      <dgm:prSet presAssocID="{1439C013-29D2-4E6D-A244-FBA392E66E87}" presName="node" presStyleLbl="node1" presStyleIdx="3" presStyleCnt="7">
        <dgm:presLayoutVars>
          <dgm:bulletEnabled val="1"/>
        </dgm:presLayoutVars>
      </dgm:prSet>
      <dgm:spPr/>
      <dgm:t>
        <a:bodyPr/>
        <a:lstStyle/>
        <a:p>
          <a:endParaRPr lang="en-US"/>
        </a:p>
      </dgm:t>
    </dgm:pt>
    <dgm:pt modelId="{42585085-DF3B-46DD-9EF6-68573DA086A3}" type="pres">
      <dgm:prSet presAssocID="{DB8CE4C7-720D-4FF0-8178-009FEFAE40C1}" presName="sibTrans" presStyleCnt="0"/>
      <dgm:spPr/>
    </dgm:pt>
    <dgm:pt modelId="{C07FB83E-C2F2-4E6E-A911-8D012D5C6F6B}" type="pres">
      <dgm:prSet presAssocID="{9AEE6ADE-734F-4EAE-A6C0-B0871B153257}" presName="node" presStyleLbl="node1" presStyleIdx="4" presStyleCnt="7">
        <dgm:presLayoutVars>
          <dgm:bulletEnabled val="1"/>
        </dgm:presLayoutVars>
      </dgm:prSet>
      <dgm:spPr/>
      <dgm:t>
        <a:bodyPr/>
        <a:lstStyle/>
        <a:p>
          <a:endParaRPr lang="en-US"/>
        </a:p>
      </dgm:t>
    </dgm:pt>
    <dgm:pt modelId="{501E1691-77EF-48B3-B23D-4777EB577DB5}" type="pres">
      <dgm:prSet presAssocID="{C93AE720-85C4-4949-AE78-58871DE36BA8}" presName="sibTrans" presStyleCnt="0"/>
      <dgm:spPr/>
    </dgm:pt>
    <dgm:pt modelId="{21B46B59-B87D-4DCE-AE84-26415307C2C6}" type="pres">
      <dgm:prSet presAssocID="{FAE7B24B-0116-4A06-9B34-83D1E7BB1356}" presName="node" presStyleLbl="node1" presStyleIdx="5" presStyleCnt="7">
        <dgm:presLayoutVars>
          <dgm:bulletEnabled val="1"/>
        </dgm:presLayoutVars>
      </dgm:prSet>
      <dgm:spPr/>
      <dgm:t>
        <a:bodyPr/>
        <a:lstStyle/>
        <a:p>
          <a:endParaRPr lang="en-US"/>
        </a:p>
      </dgm:t>
    </dgm:pt>
    <dgm:pt modelId="{53AAC9F0-8386-42FC-8741-E0654425AD22}" type="pres">
      <dgm:prSet presAssocID="{285ACC2E-06B5-4035-B4E3-41623C00361B}" presName="sibTrans" presStyleCnt="0"/>
      <dgm:spPr/>
    </dgm:pt>
    <dgm:pt modelId="{D3899B40-E6B2-4428-88E0-35FB16ADC40D}" type="pres">
      <dgm:prSet presAssocID="{D096C54A-8F5F-4FF5-AF3B-48C2F9CC5DB2}" presName="node" presStyleLbl="node1" presStyleIdx="6" presStyleCnt="7">
        <dgm:presLayoutVars>
          <dgm:bulletEnabled val="1"/>
        </dgm:presLayoutVars>
      </dgm:prSet>
      <dgm:spPr/>
      <dgm:t>
        <a:bodyPr/>
        <a:lstStyle/>
        <a:p>
          <a:endParaRPr lang="en-US"/>
        </a:p>
      </dgm:t>
    </dgm:pt>
  </dgm:ptLst>
  <dgm:cxnLst>
    <dgm:cxn modelId="{6098932B-923E-401E-9CF9-87D369FC7EA3}" srcId="{8DCBD101-0A6C-49B5-BF72-AA130B450404}" destId="{1439C013-29D2-4E6D-A244-FBA392E66E87}" srcOrd="3" destOrd="0" parTransId="{0D9E64F4-E5F1-4CF4-9432-E5C114464164}" sibTransId="{DB8CE4C7-720D-4FF0-8178-009FEFAE40C1}"/>
    <dgm:cxn modelId="{0637FD4E-A0B4-45A9-8208-62BF4F7D001A}" type="presOf" srcId="{D096C54A-8F5F-4FF5-AF3B-48C2F9CC5DB2}" destId="{D3899B40-E6B2-4428-88E0-35FB16ADC40D}" srcOrd="0" destOrd="0" presId="urn:microsoft.com/office/officeart/2005/8/layout/default"/>
    <dgm:cxn modelId="{EA6491E5-7287-47C4-8C5C-BD6626063C9A}" type="presOf" srcId="{1439C013-29D2-4E6D-A244-FBA392E66E87}" destId="{DBDE38A0-4E2D-4B9A-85B0-C96170003114}" srcOrd="0" destOrd="0" presId="urn:microsoft.com/office/officeart/2005/8/layout/default"/>
    <dgm:cxn modelId="{8F1801C3-EBEA-4BD0-9B3B-8843B66DC5DB}" srcId="{8DCBD101-0A6C-49B5-BF72-AA130B450404}" destId="{513CD7BE-2226-4A2A-88EB-CBE42DBD50AD}" srcOrd="1" destOrd="0" parTransId="{DA7BD7F8-3120-4199-AB26-604A5DE33FC7}" sibTransId="{08F4D55B-8BFE-4EA8-A053-08CA1EA36FDD}"/>
    <dgm:cxn modelId="{77F179BC-27F8-4C82-B7DF-3CB80FBC8159}" srcId="{8DCBD101-0A6C-49B5-BF72-AA130B450404}" destId="{FAE7B24B-0116-4A06-9B34-83D1E7BB1356}" srcOrd="5" destOrd="0" parTransId="{2D91B375-5FB4-4433-A238-BD4138AA23CA}" sibTransId="{285ACC2E-06B5-4035-B4E3-41623C00361B}"/>
    <dgm:cxn modelId="{A11AD679-EB47-460E-9EB6-5BA53FE77435}" type="presOf" srcId="{513CD7BE-2226-4A2A-88EB-CBE42DBD50AD}" destId="{3EDFB1D3-E422-4493-917D-687252F7362D}" srcOrd="0" destOrd="0" presId="urn:microsoft.com/office/officeart/2005/8/layout/default"/>
    <dgm:cxn modelId="{7208F9E8-0874-40C1-B46A-C3DE1DE8097F}" type="presOf" srcId="{98BA76CE-7423-43ED-B342-CAA53878C29C}" destId="{B3D3BEA4-50B6-4FB6-92E2-99B1A382D01B}" srcOrd="0" destOrd="0" presId="urn:microsoft.com/office/officeart/2005/8/layout/default"/>
    <dgm:cxn modelId="{1336C15B-8AC6-4ADA-B935-496E9BF790D4}" srcId="{8DCBD101-0A6C-49B5-BF72-AA130B450404}" destId="{D096C54A-8F5F-4FF5-AF3B-48C2F9CC5DB2}" srcOrd="6" destOrd="0" parTransId="{625CBB92-82EE-4F52-9051-513F08F25539}" sibTransId="{653D68E6-96E9-49C8-A479-241600060440}"/>
    <dgm:cxn modelId="{E2A4080F-5915-47A6-A2C0-A467A1009B0A}" type="presOf" srcId="{8DCBD101-0A6C-49B5-BF72-AA130B450404}" destId="{7A54E215-9F15-4139-8ADB-0EC2354B9901}" srcOrd="0" destOrd="0" presId="urn:microsoft.com/office/officeart/2005/8/layout/default"/>
    <dgm:cxn modelId="{827482AB-BCC8-4DAA-9B81-FF4107A144DB}" srcId="{8DCBD101-0A6C-49B5-BF72-AA130B450404}" destId="{98BA76CE-7423-43ED-B342-CAA53878C29C}" srcOrd="0" destOrd="0" parTransId="{A33CDDCA-989C-4863-BBBD-FBC894550750}" sibTransId="{A771EF81-5EF0-4D5A-BEC6-6B5D96836E1A}"/>
    <dgm:cxn modelId="{802CA624-846E-4D79-BAEB-12E5CB5CCB7D}" type="presOf" srcId="{FAE7B24B-0116-4A06-9B34-83D1E7BB1356}" destId="{21B46B59-B87D-4DCE-AE84-26415307C2C6}" srcOrd="0" destOrd="0" presId="urn:microsoft.com/office/officeart/2005/8/layout/default"/>
    <dgm:cxn modelId="{402ABA78-7E93-4E49-A372-ADB4DF78AF1C}" srcId="{8DCBD101-0A6C-49B5-BF72-AA130B450404}" destId="{DA9E050F-1A7F-4214-A818-9AF646A54DE4}" srcOrd="2" destOrd="0" parTransId="{DF0279D2-4046-4A6A-A1F4-5DBA293736BC}" sibTransId="{E8743553-D70D-4D3D-8447-8A0E57681BA3}"/>
    <dgm:cxn modelId="{37F2AB87-E7F6-43E1-AF34-C4B4408AABC8}" type="presOf" srcId="{9AEE6ADE-734F-4EAE-A6C0-B0871B153257}" destId="{C07FB83E-C2F2-4E6E-A911-8D012D5C6F6B}" srcOrd="0" destOrd="0" presId="urn:microsoft.com/office/officeart/2005/8/layout/default"/>
    <dgm:cxn modelId="{C4F1752C-564B-4FB9-83E9-9B143A9D6812}" type="presOf" srcId="{DA9E050F-1A7F-4214-A818-9AF646A54DE4}" destId="{B9C45556-8411-4FAE-AC99-D84A314041E0}" srcOrd="0" destOrd="0" presId="urn:microsoft.com/office/officeart/2005/8/layout/default"/>
    <dgm:cxn modelId="{2BF4F03F-BD0B-4E37-B46F-96F202994FFB}" srcId="{8DCBD101-0A6C-49B5-BF72-AA130B450404}" destId="{9AEE6ADE-734F-4EAE-A6C0-B0871B153257}" srcOrd="4" destOrd="0" parTransId="{C4345AAC-1840-47F2-B130-FD11966B01C5}" sibTransId="{C93AE720-85C4-4949-AE78-58871DE36BA8}"/>
    <dgm:cxn modelId="{1889F40E-9A4C-4CDF-AAB9-CDBA5F2A9A9E}" type="presParOf" srcId="{7A54E215-9F15-4139-8ADB-0EC2354B9901}" destId="{B3D3BEA4-50B6-4FB6-92E2-99B1A382D01B}" srcOrd="0" destOrd="0" presId="urn:microsoft.com/office/officeart/2005/8/layout/default"/>
    <dgm:cxn modelId="{FDBD161B-815F-4FA5-BF63-89BBA2FBD86A}" type="presParOf" srcId="{7A54E215-9F15-4139-8ADB-0EC2354B9901}" destId="{FED26613-E854-4B80-BA4A-6F8399858801}" srcOrd="1" destOrd="0" presId="urn:microsoft.com/office/officeart/2005/8/layout/default"/>
    <dgm:cxn modelId="{565398D0-EC37-4548-B240-C528B700C02E}" type="presParOf" srcId="{7A54E215-9F15-4139-8ADB-0EC2354B9901}" destId="{3EDFB1D3-E422-4493-917D-687252F7362D}" srcOrd="2" destOrd="0" presId="urn:microsoft.com/office/officeart/2005/8/layout/default"/>
    <dgm:cxn modelId="{3CD589E5-7E10-4D01-9552-DBA4AFE59B07}" type="presParOf" srcId="{7A54E215-9F15-4139-8ADB-0EC2354B9901}" destId="{FE49CE5D-EA3A-4481-91A2-435FB675C5C6}" srcOrd="3" destOrd="0" presId="urn:microsoft.com/office/officeart/2005/8/layout/default"/>
    <dgm:cxn modelId="{6FC84344-F6E2-4797-A4BF-2F3CF1B38907}" type="presParOf" srcId="{7A54E215-9F15-4139-8ADB-0EC2354B9901}" destId="{B9C45556-8411-4FAE-AC99-D84A314041E0}" srcOrd="4" destOrd="0" presId="urn:microsoft.com/office/officeart/2005/8/layout/default"/>
    <dgm:cxn modelId="{D8680B60-99D6-463E-975C-9B6711A5A12A}" type="presParOf" srcId="{7A54E215-9F15-4139-8ADB-0EC2354B9901}" destId="{3C122CD3-BA55-4B3A-BF0A-CCFA9219154C}" srcOrd="5" destOrd="0" presId="urn:microsoft.com/office/officeart/2005/8/layout/default"/>
    <dgm:cxn modelId="{83D3EA27-5EAD-4F6B-B01B-84F4EB44C76F}" type="presParOf" srcId="{7A54E215-9F15-4139-8ADB-0EC2354B9901}" destId="{DBDE38A0-4E2D-4B9A-85B0-C96170003114}" srcOrd="6" destOrd="0" presId="urn:microsoft.com/office/officeart/2005/8/layout/default"/>
    <dgm:cxn modelId="{E530BEB8-E2CC-4645-B92A-BE4DFE7FE98F}" type="presParOf" srcId="{7A54E215-9F15-4139-8ADB-0EC2354B9901}" destId="{42585085-DF3B-46DD-9EF6-68573DA086A3}" srcOrd="7" destOrd="0" presId="urn:microsoft.com/office/officeart/2005/8/layout/default"/>
    <dgm:cxn modelId="{FE1DBA0F-DE85-4AA2-A32D-F3A818CDD7D7}" type="presParOf" srcId="{7A54E215-9F15-4139-8ADB-0EC2354B9901}" destId="{C07FB83E-C2F2-4E6E-A911-8D012D5C6F6B}" srcOrd="8" destOrd="0" presId="urn:microsoft.com/office/officeart/2005/8/layout/default"/>
    <dgm:cxn modelId="{232B524E-8D4D-4326-AF4E-027F9C0A7511}" type="presParOf" srcId="{7A54E215-9F15-4139-8ADB-0EC2354B9901}" destId="{501E1691-77EF-48B3-B23D-4777EB577DB5}" srcOrd="9" destOrd="0" presId="urn:microsoft.com/office/officeart/2005/8/layout/default"/>
    <dgm:cxn modelId="{CF424A29-3020-4ABC-A462-AB8F44B54A2B}" type="presParOf" srcId="{7A54E215-9F15-4139-8ADB-0EC2354B9901}" destId="{21B46B59-B87D-4DCE-AE84-26415307C2C6}" srcOrd="10" destOrd="0" presId="urn:microsoft.com/office/officeart/2005/8/layout/default"/>
    <dgm:cxn modelId="{D92965AC-2BFC-446E-B836-DB300DC9FB9A}" type="presParOf" srcId="{7A54E215-9F15-4139-8ADB-0EC2354B9901}" destId="{53AAC9F0-8386-42FC-8741-E0654425AD22}" srcOrd="11" destOrd="0" presId="urn:microsoft.com/office/officeart/2005/8/layout/default"/>
    <dgm:cxn modelId="{BA2026EF-6E50-43C6-8F93-D80CC36279FC}" type="presParOf" srcId="{7A54E215-9F15-4139-8ADB-0EC2354B9901}" destId="{D3899B40-E6B2-4428-88E0-35FB16ADC40D}" srcOrd="12" destOrd="0" presId="urn:microsoft.com/office/officeart/2005/8/layout/default"/>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3D3BEA4-50B6-4FB6-92E2-99B1A382D01B}">
      <dsp:nvSpPr>
        <dsp:cNvPr id="0" name=""/>
        <dsp:cNvSpPr/>
      </dsp:nvSpPr>
      <dsp:spPr>
        <a:xfrm>
          <a:off x="362790" y="509378"/>
          <a:ext cx="3295993" cy="2168288"/>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en-US" sz="2800" kern="1200" dirty="0" smtClean="0"/>
            <a:t>There are many forms of emotional child abuse. </a:t>
          </a:r>
          <a:endParaRPr lang="en-US" sz="2800" kern="1200" dirty="0"/>
        </a:p>
      </dsp:txBody>
      <dsp:txXfrm>
        <a:off x="362790" y="509378"/>
        <a:ext cx="3295993" cy="2168288"/>
      </dsp:txXfrm>
    </dsp:sp>
    <dsp:sp modelId="{3EDFB1D3-E422-4493-917D-687252F7362D}">
      <dsp:nvSpPr>
        <dsp:cNvPr id="0" name=""/>
        <dsp:cNvSpPr/>
      </dsp:nvSpPr>
      <dsp:spPr>
        <a:xfrm>
          <a:off x="3850057" y="1019701"/>
          <a:ext cx="1912739" cy="1147643"/>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en-US" sz="2800" kern="1200" dirty="0" smtClean="0"/>
            <a:t>Coldness </a:t>
          </a:r>
          <a:endParaRPr lang="en-US" sz="2800" kern="1200" dirty="0"/>
        </a:p>
      </dsp:txBody>
      <dsp:txXfrm>
        <a:off x="3850057" y="1019701"/>
        <a:ext cx="1912739" cy="1147643"/>
      </dsp:txXfrm>
    </dsp:sp>
    <dsp:sp modelId="{B9C45556-8411-4FAE-AC99-D84A314041E0}">
      <dsp:nvSpPr>
        <dsp:cNvPr id="0" name=""/>
        <dsp:cNvSpPr/>
      </dsp:nvSpPr>
      <dsp:spPr>
        <a:xfrm>
          <a:off x="5954070" y="1019701"/>
          <a:ext cx="1912739" cy="1147643"/>
        </a:xfrm>
        <a:prstGeom prst="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en-US" sz="2800" kern="1200" dirty="0" smtClean="0"/>
            <a:t>ignoring </a:t>
          </a:r>
          <a:endParaRPr lang="en-US" sz="2800" kern="1200" dirty="0"/>
        </a:p>
      </dsp:txBody>
      <dsp:txXfrm>
        <a:off x="5954070" y="1019701"/>
        <a:ext cx="1912739" cy="1147643"/>
      </dsp:txXfrm>
    </dsp:sp>
    <dsp:sp modelId="{DBDE38A0-4E2D-4B9A-85B0-C96170003114}">
      <dsp:nvSpPr>
        <dsp:cNvPr id="0" name=""/>
        <dsp:cNvSpPr/>
      </dsp:nvSpPr>
      <dsp:spPr>
        <a:xfrm>
          <a:off x="2411" y="2868941"/>
          <a:ext cx="1912739" cy="1147643"/>
        </a:xfrm>
        <a:prstGeom prst="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en-US" sz="2800" kern="1200" dirty="0" smtClean="0"/>
            <a:t>harassment </a:t>
          </a:r>
          <a:endParaRPr lang="en-US" sz="2800" kern="1200" dirty="0"/>
        </a:p>
      </dsp:txBody>
      <dsp:txXfrm>
        <a:off x="2411" y="2868941"/>
        <a:ext cx="1912739" cy="1147643"/>
      </dsp:txXfrm>
    </dsp:sp>
    <dsp:sp modelId="{C07FB83E-C2F2-4E6E-A911-8D012D5C6F6B}">
      <dsp:nvSpPr>
        <dsp:cNvPr id="0" name=""/>
        <dsp:cNvSpPr/>
      </dsp:nvSpPr>
      <dsp:spPr>
        <a:xfrm>
          <a:off x="2106423" y="2868941"/>
          <a:ext cx="1912739" cy="1147643"/>
        </a:xfrm>
        <a:prstGeom prst="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en-US" sz="2800" kern="1200" dirty="0" smtClean="0"/>
            <a:t>Isolation</a:t>
          </a:r>
          <a:endParaRPr lang="en-US" sz="2800" kern="1200" dirty="0"/>
        </a:p>
      </dsp:txBody>
      <dsp:txXfrm>
        <a:off x="2106423" y="2868941"/>
        <a:ext cx="1912739" cy="1147643"/>
      </dsp:txXfrm>
    </dsp:sp>
    <dsp:sp modelId="{21B46B59-B87D-4DCE-AE84-26415307C2C6}">
      <dsp:nvSpPr>
        <dsp:cNvPr id="0" name=""/>
        <dsp:cNvSpPr/>
      </dsp:nvSpPr>
      <dsp:spPr>
        <a:xfrm>
          <a:off x="4210436" y="2868941"/>
          <a:ext cx="1912739" cy="1147643"/>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en-US" sz="2800" kern="1200" dirty="0" smtClean="0"/>
            <a:t>Rejection</a:t>
          </a:r>
          <a:endParaRPr lang="en-US" sz="2800" kern="1200" dirty="0"/>
        </a:p>
      </dsp:txBody>
      <dsp:txXfrm>
        <a:off x="4210436" y="2868941"/>
        <a:ext cx="1912739" cy="1147643"/>
      </dsp:txXfrm>
    </dsp:sp>
    <dsp:sp modelId="{D3899B40-E6B2-4428-88E0-35FB16ADC40D}">
      <dsp:nvSpPr>
        <dsp:cNvPr id="0" name=""/>
        <dsp:cNvSpPr/>
      </dsp:nvSpPr>
      <dsp:spPr>
        <a:xfrm>
          <a:off x="6314449" y="2868941"/>
          <a:ext cx="1912739" cy="1147643"/>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en-US" sz="2800" kern="1200" dirty="0" smtClean="0"/>
            <a:t>terrorizing</a:t>
          </a:r>
          <a:endParaRPr lang="en-US" sz="2800" kern="1200" dirty="0"/>
        </a:p>
      </dsp:txBody>
      <dsp:txXfrm>
        <a:off x="6314449" y="2868941"/>
        <a:ext cx="1912739" cy="1147643"/>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C9C4365-40AA-204B-A286-B4E0994F9447}" type="datetimeFigureOut">
              <a:rPr lang="en-US" smtClean="0"/>
              <a:pPr/>
              <a:t>3/16/2010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12CDB1-D4CB-284A-B180-6F107E18B30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C9C4365-40AA-204B-A286-B4E0994F9447}" type="datetimeFigureOut">
              <a:rPr lang="en-US" smtClean="0"/>
              <a:pPr/>
              <a:t>3/16/2010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12CDB1-D4CB-284A-B180-6F107E18B30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C9C4365-40AA-204B-A286-B4E0994F9447}" type="datetimeFigureOut">
              <a:rPr lang="en-US" smtClean="0"/>
              <a:pPr/>
              <a:t>3/16/2010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12CDB1-D4CB-284A-B180-6F107E18B30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C9C4365-40AA-204B-A286-B4E0994F9447}" type="datetimeFigureOut">
              <a:rPr lang="en-US" smtClean="0"/>
              <a:pPr/>
              <a:t>3/16/2010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12CDB1-D4CB-284A-B180-6F107E18B30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C9C4365-40AA-204B-A286-B4E0994F9447}" type="datetimeFigureOut">
              <a:rPr lang="en-US" smtClean="0"/>
              <a:pPr/>
              <a:t>3/16/2010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12CDB1-D4CB-284A-B180-6F107E18B30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C9C4365-40AA-204B-A286-B4E0994F9447}" type="datetimeFigureOut">
              <a:rPr lang="en-US" smtClean="0"/>
              <a:pPr/>
              <a:t>3/16/2010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A12CDB1-D4CB-284A-B180-6F107E18B30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C9C4365-40AA-204B-A286-B4E0994F9447}" type="datetimeFigureOut">
              <a:rPr lang="en-US" smtClean="0"/>
              <a:pPr/>
              <a:t>3/16/2010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A12CDB1-D4CB-284A-B180-6F107E18B30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C9C4365-40AA-204B-A286-B4E0994F9447}" type="datetimeFigureOut">
              <a:rPr lang="en-US" smtClean="0"/>
              <a:pPr/>
              <a:t>3/16/2010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A12CDB1-D4CB-284A-B180-6F107E18B30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C9C4365-40AA-204B-A286-B4E0994F9447}" type="datetimeFigureOut">
              <a:rPr lang="en-US" smtClean="0"/>
              <a:pPr/>
              <a:t>3/16/2010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A12CDB1-D4CB-284A-B180-6F107E18B30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C9C4365-40AA-204B-A286-B4E0994F9447}" type="datetimeFigureOut">
              <a:rPr lang="en-US" smtClean="0"/>
              <a:pPr/>
              <a:t>3/16/2010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A12CDB1-D4CB-284A-B180-6F107E18B30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C9C4365-40AA-204B-A286-B4E0994F9447}" type="datetimeFigureOut">
              <a:rPr lang="en-US" smtClean="0"/>
              <a:pPr/>
              <a:t>3/16/2010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A12CDB1-D4CB-284A-B180-6F107E18B30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C9C4365-40AA-204B-A286-B4E0994F9447}" type="datetimeFigureOut">
              <a:rPr lang="en-US" smtClean="0"/>
              <a:pPr/>
              <a:t>3/16/2010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A12CDB1-D4CB-284A-B180-6F107E18B300}"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youtube.com/watch?v=L5BOdRqzcPI&amp;feature=related"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hyperlink" Target="http://www.familyfriendpoems.com/teen/poetry.asp?poem=21768#ixzz0iE3nvJ6K"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hyperlink" Target="http://www.youtube.com/watch?v=9IXrr6Rrdk0"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rot="20129532">
            <a:off x="530540" y="1415575"/>
            <a:ext cx="7772400" cy="2218597"/>
          </a:xfrm>
        </p:spPr>
        <p:txBody>
          <a:bodyPr vert="horz" lIns="91440" tIns="45720" rIns="91440" bIns="45720" rtlCol="0" anchor="ctr">
            <a:normAutofit/>
          </a:bodyPr>
          <a:lstStyle/>
          <a:p>
            <a:r>
              <a:rPr lang="en-US" sz="7500" b="1" dirty="0">
                <a:solidFill>
                  <a:srgbClr val="FF0000"/>
                </a:solidFill>
                <a:hlinkClick r:id="rId2"/>
              </a:rPr>
              <a:t>Twisted</a:t>
            </a:r>
            <a:endParaRPr lang="en-US" sz="7500" b="1" dirty="0">
              <a:solidFill>
                <a:srgbClr val="FF0000"/>
              </a:solidFill>
            </a:endParaRPr>
          </a:p>
        </p:txBody>
      </p:sp>
      <p:sp>
        <p:nvSpPr>
          <p:cNvPr id="3" name="Subtitle 2"/>
          <p:cNvSpPr>
            <a:spLocks noGrp="1"/>
          </p:cNvSpPr>
          <p:nvPr>
            <p:ph type="subTitle" idx="1"/>
          </p:nvPr>
        </p:nvSpPr>
        <p:spPr>
          <a:xfrm>
            <a:off x="3535708" y="5146292"/>
            <a:ext cx="6400800" cy="1752600"/>
          </a:xfrm>
        </p:spPr>
        <p:txBody>
          <a:bodyPr/>
          <a:lstStyle/>
          <a:p>
            <a:r>
              <a:rPr lang="en-US" dirty="0" smtClean="0"/>
              <a:t>Bobby Hiller</a:t>
            </a:r>
          </a:p>
          <a:p>
            <a:r>
              <a:rPr lang="en-US" dirty="0" smtClean="0"/>
              <a:t>Period 1</a:t>
            </a:r>
            <a:endParaRPr lang="en-US" dirty="0"/>
          </a:p>
        </p:txBody>
      </p:sp>
      <p:pic>
        <p:nvPicPr>
          <p:cNvPr id="5" name="Picture 4"/>
          <p:cNvPicPr>
            <a:picLocks noChangeAspect="1"/>
          </p:cNvPicPr>
          <p:nvPr/>
        </p:nvPicPr>
        <p:blipFill>
          <a:blip r:embed="rId3"/>
          <a:stretch>
            <a:fillRect/>
          </a:stretch>
        </p:blipFill>
        <p:spPr>
          <a:xfrm>
            <a:off x="0" y="0"/>
            <a:ext cx="2339474" cy="3531421"/>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6"/>
          </a:lnRef>
          <a:fillRef idx="2">
            <a:schemeClr val="accent6"/>
          </a:fillRef>
          <a:effectRef idx="1">
            <a:schemeClr val="accent6"/>
          </a:effectRef>
          <a:fontRef idx="minor">
            <a:schemeClr val="dk1"/>
          </a:fontRef>
        </p:style>
        <p:txBody>
          <a:bodyPr>
            <a:scene3d>
              <a:camera prst="orthographicFront"/>
              <a:lightRig rig="threePt" dir="t"/>
            </a:scene3d>
            <a:sp3d extrusionH="57150">
              <a:bevelT w="57150" h="38100" prst="hardEdge"/>
            </a:sp3d>
          </a:bodyPr>
          <a:lstStyle/>
          <a:p>
            <a:r>
              <a:rPr lang="en-US" dirty="0" smtClean="0">
                <a:effectLst>
                  <a:glow rad="139700">
                    <a:schemeClr val="accent6">
                      <a:alpha val="75000"/>
                    </a:schemeClr>
                  </a:glow>
                  <a:reflection blurRad="6350" stA="55000" endA="50" endPos="85000" dir="5400000" sy="-100000" algn="bl" rotWithShape="0"/>
                </a:effectLst>
              </a:rPr>
              <a:t>Falling Action</a:t>
            </a:r>
            <a:endParaRPr lang="en-US" dirty="0">
              <a:effectLst>
                <a:glow rad="139700">
                  <a:schemeClr val="accent6">
                    <a:alpha val="75000"/>
                  </a:schemeClr>
                </a:glow>
                <a:reflection blurRad="6350" stA="55000" endA="50" endPos="85000" dir="5400000" sy="-100000" algn="bl" rotWithShape="0"/>
              </a:effectLst>
            </a:endParaRPr>
          </a:p>
        </p:txBody>
      </p:sp>
      <p:sp>
        <p:nvSpPr>
          <p:cNvPr id="3" name="Content Placeholder 2"/>
          <p:cNvSpPr>
            <a:spLocks noGrp="1"/>
          </p:cNvSpPr>
          <p:nvPr>
            <p:ph idx="1"/>
          </p:nvPr>
        </p:nvSpPr>
        <p:spPr/>
        <p:txBody>
          <a:bodyPr/>
          <a:lstStyle/>
          <a:p>
            <a:r>
              <a:rPr lang="en-US" dirty="0" smtClean="0"/>
              <a:t>The falling action takes place after Tyler is accused of taking the photos of Bethany. The cops are involved and he almost gets kicked out of school</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5"/>
          </a:lnRef>
          <a:fillRef idx="3">
            <a:schemeClr val="accent5"/>
          </a:fillRef>
          <a:effectRef idx="3">
            <a:schemeClr val="accent5"/>
          </a:effectRef>
          <a:fontRef idx="minor">
            <a:schemeClr val="lt1"/>
          </a:fontRef>
        </p:style>
        <p:txBody>
          <a:bodyPr/>
          <a:lstStyle/>
          <a:p>
            <a:r>
              <a:rPr lang="en-US" dirty="0" smtClean="0">
                <a:effectLst>
                  <a:glow rad="101600">
                    <a:schemeClr val="accent1">
                      <a:alpha val="75000"/>
                    </a:schemeClr>
                  </a:glow>
                </a:effectLst>
              </a:rPr>
              <a:t>Resolution</a:t>
            </a:r>
            <a:endParaRPr lang="en-US" dirty="0">
              <a:effectLst>
                <a:glow rad="101600">
                  <a:schemeClr val="accent1">
                    <a:alpha val="75000"/>
                  </a:schemeClr>
                </a:glow>
              </a:effectLst>
            </a:endParaRPr>
          </a:p>
        </p:txBody>
      </p:sp>
      <p:sp>
        <p:nvSpPr>
          <p:cNvPr id="3" name="Content Placeholder 2"/>
          <p:cNvSpPr>
            <a:spLocks noGrp="1"/>
          </p:cNvSpPr>
          <p:nvPr>
            <p:ph idx="1"/>
          </p:nvPr>
        </p:nvSpPr>
        <p:spPr/>
        <p:txBody>
          <a:bodyPr/>
          <a:lstStyle/>
          <a:p>
            <a:r>
              <a:rPr lang="en-US" dirty="0" smtClean="0"/>
              <a:t>Everything settles down towards the end of the book when the people who actually took the photos are found, Tyler throws out his dads gun, and the family becomes one again.</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6"/>
          </a:lnRef>
          <a:fillRef idx="2">
            <a:schemeClr val="accent6"/>
          </a:fillRef>
          <a:effectRef idx="1">
            <a:schemeClr val="accent6"/>
          </a:effectRef>
          <a:fontRef idx="minor">
            <a:schemeClr val="dk1"/>
          </a:fontRef>
        </p:style>
        <p:txBody>
          <a:bodyPr/>
          <a:lstStyle/>
          <a:p>
            <a:r>
              <a:rPr lang="en-US" dirty="0" smtClean="0"/>
              <a:t>Setting</a:t>
            </a:r>
            <a:endParaRPr lang="en-US" dirty="0"/>
          </a:p>
        </p:txBody>
      </p:sp>
      <p:sp>
        <p:nvSpPr>
          <p:cNvPr id="3" name="Content Placeholder 2"/>
          <p:cNvSpPr>
            <a:spLocks noGrp="1"/>
          </p:cNvSpPr>
          <p:nvPr>
            <p:ph idx="1"/>
          </p:nvPr>
        </p:nvSpPr>
        <p:spPr/>
        <p:txBody>
          <a:bodyPr/>
          <a:lstStyle/>
          <a:p>
            <a:r>
              <a:rPr lang="en-US" dirty="0" smtClean="0"/>
              <a:t>The setting takes place in modern times. The main locations are: school, Tyler’s house, and Bethany’s house.</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4"/>
          </a:lnRef>
          <a:fillRef idx="2">
            <a:schemeClr val="accent4"/>
          </a:fillRef>
          <a:effectRef idx="1">
            <a:schemeClr val="accent4"/>
          </a:effectRef>
          <a:fontRef idx="minor">
            <a:schemeClr val="dk1"/>
          </a:fontRef>
        </p:style>
        <p:txBody>
          <a:bodyPr>
            <a:scene3d>
              <a:camera prst="orthographicFront"/>
              <a:lightRig rig="threePt" dir="t"/>
            </a:scene3d>
            <a:sp3d extrusionH="57150">
              <a:bevelT w="50800" h="38100" prst="riblet"/>
            </a:sp3d>
          </a:bodyPr>
          <a:lstStyle/>
          <a:p>
            <a:r>
              <a:rPr lang="en-US" dirty="0" smtClean="0">
                <a:effectLst>
                  <a:glow rad="190500">
                    <a:schemeClr val="accent6">
                      <a:alpha val="75000"/>
                    </a:schemeClr>
                  </a:glow>
                  <a:outerShdw blurRad="50800" dist="38100" algn="r">
                    <a:srgbClr val="000000">
                      <a:alpha val="43000"/>
                    </a:srgbClr>
                  </a:outerShdw>
                </a:effectLst>
              </a:rPr>
              <a:t>Theme</a:t>
            </a:r>
            <a:endParaRPr lang="en-US" dirty="0">
              <a:effectLst>
                <a:glow rad="190500">
                  <a:schemeClr val="accent6">
                    <a:alpha val="75000"/>
                  </a:schemeClr>
                </a:glow>
                <a:outerShdw blurRad="50800" dist="38100" algn="r">
                  <a:srgbClr val="000000">
                    <a:alpha val="43000"/>
                  </a:srgbClr>
                </a:outerShdw>
              </a:effectLst>
            </a:endParaRPr>
          </a:p>
        </p:txBody>
      </p:sp>
      <p:sp>
        <p:nvSpPr>
          <p:cNvPr id="3" name="Content Placeholder 2"/>
          <p:cNvSpPr>
            <a:spLocks noGrp="1"/>
          </p:cNvSpPr>
          <p:nvPr>
            <p:ph idx="1"/>
          </p:nvPr>
        </p:nvSpPr>
        <p:spPr/>
        <p:txBody>
          <a:bodyPr/>
          <a:lstStyle/>
          <a:p>
            <a:r>
              <a:rPr lang="en-US" dirty="0" smtClean="0"/>
              <a:t>The themes in the story are</a:t>
            </a:r>
          </a:p>
          <a:p>
            <a:endParaRPr lang="en-US" dirty="0" smtClean="0"/>
          </a:p>
          <a:p>
            <a:r>
              <a:rPr lang="en-US" dirty="0" smtClean="0"/>
              <a:t>Family</a:t>
            </a:r>
          </a:p>
          <a:p>
            <a:r>
              <a:rPr lang="en-US" dirty="0" smtClean="0"/>
              <a:t>Love</a:t>
            </a:r>
          </a:p>
          <a:p>
            <a:r>
              <a:rPr lang="en-US" dirty="0" smtClean="0"/>
              <a:t>Hate</a:t>
            </a:r>
          </a:p>
          <a:p>
            <a:r>
              <a:rPr lang="en-US" dirty="0" smtClean="0"/>
              <a:t>Desire</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325562"/>
          </a:xfrm>
        </p:spPr>
        <p:style>
          <a:lnRef idx="1">
            <a:schemeClr val="accent3"/>
          </a:lnRef>
          <a:fillRef idx="2">
            <a:schemeClr val="accent3"/>
          </a:fillRef>
          <a:effectRef idx="1">
            <a:schemeClr val="accent3"/>
          </a:effectRef>
          <a:fontRef idx="minor">
            <a:schemeClr val="dk1"/>
          </a:fontRef>
        </p:style>
        <p:txBody>
          <a:bodyPr/>
          <a:lstStyle/>
          <a:p>
            <a:r>
              <a:rPr lang="en-US" dirty="0" smtClean="0">
                <a:effectLst>
                  <a:outerShdw blurRad="50800" dist="38100" dir="8100000" algn="bl">
                    <a:srgbClr val="000000">
                      <a:alpha val="43000"/>
                    </a:srgbClr>
                  </a:outerShdw>
                  <a:reflection blurRad="6350" stA="55000" endA="50" endPos="85000" dir="5400000" sy="-100000" algn="bl" rotWithShape="0"/>
                </a:effectLst>
              </a:rPr>
              <a:t>Rating</a:t>
            </a:r>
            <a:endParaRPr lang="en-US" dirty="0">
              <a:effectLst>
                <a:outerShdw blurRad="50800" dist="38100" dir="8100000" algn="bl">
                  <a:srgbClr val="000000">
                    <a:alpha val="43000"/>
                  </a:srgbClr>
                </a:outerShdw>
                <a:reflection blurRad="6350" stA="55000" endA="50" endPos="85000" dir="5400000" sy="-100000" algn="bl" rotWithShape="0"/>
              </a:effectLst>
            </a:endParaRPr>
          </a:p>
        </p:txBody>
      </p:sp>
      <p:sp>
        <p:nvSpPr>
          <p:cNvPr id="3" name="Content Placeholder 2"/>
          <p:cNvSpPr>
            <a:spLocks noGrp="1"/>
          </p:cNvSpPr>
          <p:nvPr>
            <p:ph idx="1"/>
          </p:nvPr>
        </p:nvSpPr>
        <p:spPr/>
        <p:txBody>
          <a:bodyPr/>
          <a:lstStyle/>
          <a:p>
            <a:r>
              <a:rPr lang="en-US" dirty="0" smtClean="0"/>
              <a:t>On a scale of one to ten I rate this book as a seven. Its not bad and it kept me somewhat hooked.</a:t>
            </a:r>
            <a:endParaRPr lang="en-US" dirty="0"/>
          </a:p>
        </p:txBody>
      </p:sp>
      <p:pic>
        <p:nvPicPr>
          <p:cNvPr id="4098" name="Picture 2"/>
          <p:cNvPicPr>
            <a:picLocks noChangeAspect="1" noChangeArrowheads="1"/>
          </p:cNvPicPr>
          <p:nvPr/>
        </p:nvPicPr>
        <p:blipFill>
          <a:blip r:embed="rId2"/>
          <a:srcRect/>
          <a:stretch>
            <a:fillRect/>
          </a:stretch>
        </p:blipFill>
        <p:spPr bwMode="auto">
          <a:xfrm>
            <a:off x="0" y="3667125"/>
            <a:ext cx="3876675" cy="3190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1"/>
          </a:lnRef>
          <a:fillRef idx="3">
            <a:schemeClr val="accent1"/>
          </a:fillRef>
          <a:effectRef idx="2">
            <a:schemeClr val="accent1"/>
          </a:effectRef>
          <a:fontRef idx="minor">
            <a:schemeClr val="lt1"/>
          </a:fontRef>
        </p:style>
        <p:txBody>
          <a:bodyPr/>
          <a:lstStyle/>
          <a:p>
            <a:r>
              <a:rPr lang="en-US" dirty="0" smtClean="0">
                <a:effectLst>
                  <a:glow rad="228600">
                    <a:schemeClr val="accent2">
                      <a:alpha val="75000"/>
                    </a:schemeClr>
                  </a:glow>
                </a:effectLst>
              </a:rPr>
              <a:t>Social Issues</a:t>
            </a:r>
            <a:endParaRPr lang="en-US" dirty="0">
              <a:effectLst>
                <a:glow rad="228600">
                  <a:schemeClr val="accent2">
                    <a:alpha val="75000"/>
                  </a:schemeClr>
                </a:glow>
              </a:effectLst>
            </a:endParaRPr>
          </a:p>
        </p:txBody>
      </p:sp>
      <p:sp>
        <p:nvSpPr>
          <p:cNvPr id="3" name="Content Placeholder 2"/>
          <p:cNvSpPr>
            <a:spLocks noGrp="1"/>
          </p:cNvSpPr>
          <p:nvPr>
            <p:ph idx="1"/>
          </p:nvPr>
        </p:nvSpPr>
        <p:spPr/>
        <p:txBody>
          <a:bodyPr/>
          <a:lstStyle/>
          <a:p>
            <a:r>
              <a:rPr lang="en-US" dirty="0" smtClean="0"/>
              <a:t>Emotional Child Abuse</a:t>
            </a:r>
          </a:p>
          <a:p>
            <a:r>
              <a:rPr lang="en-US" dirty="0" smtClean="0"/>
              <a:t>Teen Suicide</a:t>
            </a:r>
          </a:p>
          <a:p>
            <a:r>
              <a:rPr lang="en-US" dirty="0" smtClean="0"/>
              <a:t>Teen Drinking</a:t>
            </a:r>
            <a:endParaRPr lang="en-US" dirty="0"/>
          </a:p>
        </p:txBody>
      </p:sp>
      <p:pic>
        <p:nvPicPr>
          <p:cNvPr id="3074" name="Picture 2"/>
          <p:cNvPicPr>
            <a:picLocks noChangeAspect="1" noChangeArrowheads="1"/>
          </p:cNvPicPr>
          <p:nvPr/>
        </p:nvPicPr>
        <p:blipFill>
          <a:blip r:embed="rId2"/>
          <a:srcRect/>
          <a:stretch>
            <a:fillRect/>
          </a:stretch>
        </p:blipFill>
        <p:spPr bwMode="auto">
          <a:xfrm>
            <a:off x="6598878" y="4250292"/>
            <a:ext cx="2545122" cy="260770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3">
            <a:schemeClr val="lt1"/>
          </a:lnRef>
          <a:fillRef idx="1">
            <a:schemeClr val="accent3"/>
          </a:fillRef>
          <a:effectRef idx="1">
            <a:schemeClr val="accent3"/>
          </a:effectRef>
          <a:fontRef idx="minor">
            <a:schemeClr val="lt1"/>
          </a:fontRef>
        </p:style>
        <p:txBody>
          <a:bodyPr/>
          <a:lstStyle/>
          <a:p>
            <a:r>
              <a:rPr lang="en-US" dirty="0" smtClean="0"/>
              <a:t>Emotional Child Abuse</a:t>
            </a:r>
            <a:endParaRPr lang="en-US" dirty="0"/>
          </a:p>
        </p:txBody>
      </p:sp>
      <p:graphicFrame>
        <p:nvGraphicFramePr>
          <p:cNvPr id="5" name="Content Placeholder 4"/>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1">
              <a:shade val="50000"/>
            </a:schemeClr>
          </a:lnRef>
          <a:fillRef idx="1">
            <a:schemeClr val="accent1"/>
          </a:fillRef>
          <a:effectRef idx="0">
            <a:schemeClr val="accent1"/>
          </a:effectRef>
          <a:fontRef idx="minor">
            <a:schemeClr val="lt1"/>
          </a:fontRef>
        </p:style>
        <p:txBody>
          <a:bodyPr/>
          <a:lstStyle/>
          <a:p>
            <a:r>
              <a:rPr lang="en-US" dirty="0" smtClean="0"/>
              <a:t>Types of abuse</a:t>
            </a:r>
            <a:endParaRPr lang="en-US" dirty="0"/>
          </a:p>
        </p:txBody>
      </p:sp>
      <p:sp>
        <p:nvSpPr>
          <p:cNvPr id="3" name="Content Placeholder 2"/>
          <p:cNvSpPr>
            <a:spLocks noGrp="1"/>
          </p:cNvSpPr>
          <p:nvPr>
            <p:ph idx="1"/>
          </p:nvPr>
        </p:nvSpPr>
        <p:spPr/>
        <p:txBody>
          <a:bodyPr>
            <a:normAutofit lnSpcReduction="10000"/>
          </a:bodyPr>
          <a:lstStyle/>
          <a:p>
            <a:pPr>
              <a:buNone/>
            </a:pPr>
            <a:endParaRPr lang="en-US" dirty="0" smtClean="0"/>
          </a:p>
          <a:p>
            <a:r>
              <a:rPr lang="en-US" dirty="0" smtClean="0"/>
              <a:t>Ignoring happens when the parents don’t pay attention to the child</a:t>
            </a:r>
          </a:p>
          <a:p>
            <a:r>
              <a:rPr lang="en-US" dirty="0" smtClean="0"/>
              <a:t>Harassment scares children and repeated exposure to fear can alter the child not only mentally but physically</a:t>
            </a:r>
          </a:p>
          <a:p>
            <a:r>
              <a:rPr lang="en-US" dirty="0" smtClean="0"/>
              <a:t> Coldness happens when the parents don’t show the love and warmness towards their children</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5"/>
          </a:lnRef>
          <a:fillRef idx="2">
            <a:schemeClr val="accent5"/>
          </a:fillRef>
          <a:effectRef idx="1">
            <a:schemeClr val="accent5"/>
          </a:effectRef>
          <a:fontRef idx="minor">
            <a:schemeClr val="dk1"/>
          </a:fontRef>
        </p:style>
        <p:txBody>
          <a:bodyPr/>
          <a:lstStyle/>
          <a:p>
            <a:r>
              <a:rPr lang="en-US" dirty="0" smtClean="0"/>
              <a:t>Child Abuse Cont.</a:t>
            </a:r>
            <a:endParaRPr lang="en-US" dirty="0"/>
          </a:p>
        </p:txBody>
      </p:sp>
      <p:sp>
        <p:nvSpPr>
          <p:cNvPr id="3" name="Content Placeholder 2"/>
          <p:cNvSpPr>
            <a:spLocks noGrp="1"/>
          </p:cNvSpPr>
          <p:nvPr>
            <p:ph idx="1"/>
          </p:nvPr>
        </p:nvSpPr>
        <p:spPr>
          <a:xfrm>
            <a:off x="457200" y="1600200"/>
            <a:ext cx="8229600" cy="4525963"/>
          </a:xfrm>
        </p:spPr>
        <p:style>
          <a:lnRef idx="2">
            <a:schemeClr val="dk1">
              <a:shade val="50000"/>
            </a:schemeClr>
          </a:lnRef>
          <a:fillRef idx="1">
            <a:schemeClr val="dk1"/>
          </a:fillRef>
          <a:effectRef idx="0">
            <a:schemeClr val="dk1"/>
          </a:effectRef>
          <a:fontRef idx="minor">
            <a:schemeClr val="lt1"/>
          </a:fontRef>
        </p:style>
        <p:txBody>
          <a:bodyPr/>
          <a:lstStyle/>
          <a:p>
            <a:r>
              <a:rPr lang="en-US" dirty="0" smtClean="0"/>
              <a:t>When most people think of child abuse they think physical. However emotional child abuse is far more common.</a:t>
            </a:r>
            <a:endParaRPr lang="en-US" dirty="0"/>
          </a:p>
        </p:txBody>
      </p:sp>
      <p:pic>
        <p:nvPicPr>
          <p:cNvPr id="2050" name="Picture 2"/>
          <p:cNvPicPr>
            <a:picLocks noChangeAspect="1" noChangeArrowheads="1"/>
          </p:cNvPicPr>
          <p:nvPr/>
        </p:nvPicPr>
        <p:blipFill>
          <a:blip r:embed="rId2"/>
          <a:srcRect/>
          <a:stretch>
            <a:fillRect/>
          </a:stretch>
        </p:blipFill>
        <p:spPr bwMode="auto">
          <a:xfrm>
            <a:off x="6248400" y="2888198"/>
            <a:ext cx="2111828" cy="3041032"/>
          </a:xfrm>
          <a:prstGeom prst="rect">
            <a:avLst/>
          </a:prstGeom>
          <a:noFill/>
          <a:ln w="9525">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Teen Suicide</a:t>
            </a:r>
            <a:endParaRPr lang="en-US" dirty="0"/>
          </a:p>
        </p:txBody>
      </p:sp>
      <p:sp>
        <p:nvSpPr>
          <p:cNvPr id="3" name="Content Placeholder 2"/>
          <p:cNvSpPr>
            <a:spLocks noGrp="1"/>
          </p:cNvSpPr>
          <p:nvPr>
            <p:ph idx="1"/>
          </p:nvPr>
        </p:nvSpPr>
        <p:spPr>
          <a:xfrm>
            <a:off x="457200" y="1600201"/>
            <a:ext cx="8229600" cy="1382486"/>
          </a:xfrm>
        </p:spPr>
        <p:txBody>
          <a:bodyPr/>
          <a:lstStyle/>
          <a:p>
            <a:pPr algn="ctr">
              <a:buNone/>
            </a:pPr>
            <a:r>
              <a:rPr lang="en-US" dirty="0" smtClean="0"/>
              <a:t>Suicide is a major issue that all countries deal with today</a:t>
            </a:r>
            <a:endParaRPr lang="en-US" dirty="0"/>
          </a:p>
        </p:txBody>
      </p:sp>
      <p:sp>
        <p:nvSpPr>
          <p:cNvPr id="4" name="TextBox 3"/>
          <p:cNvSpPr txBox="1"/>
          <p:nvPr/>
        </p:nvSpPr>
        <p:spPr>
          <a:xfrm>
            <a:off x="1534886" y="2982687"/>
            <a:ext cx="6433457" cy="2308324"/>
          </a:xfrm>
          <a:prstGeom prst="rect">
            <a:avLst/>
          </a:prstGeom>
        </p:spPr>
        <p:style>
          <a:lnRef idx="3">
            <a:schemeClr val="lt1"/>
          </a:lnRef>
          <a:fillRef idx="1">
            <a:schemeClr val="accent2"/>
          </a:fillRef>
          <a:effectRef idx="1">
            <a:schemeClr val="accent2"/>
          </a:effectRef>
          <a:fontRef idx="minor">
            <a:schemeClr val="lt1"/>
          </a:fontRef>
        </p:style>
        <p:txBody>
          <a:bodyPr wrap="square" rtlCol="0">
            <a:spAutoFit/>
          </a:bodyPr>
          <a:lstStyle/>
          <a:p>
            <a:pPr algn="ctr"/>
            <a:r>
              <a:rPr lang="en-US" sz="2400" dirty="0" smtClean="0"/>
              <a:t>Suicides among young people continue to be a serious problem. Each year in the U.S., thousands of teenagers commit suicide. Suicide is the third leading cause of death for 15-to-24-year-olds, and the sixth leading cause of death for 5-to-14-year-olds.</a:t>
            </a:r>
            <a:endParaRPr lang="en-US" sz="24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1"/>
          </a:lnRef>
          <a:fillRef idx="3">
            <a:schemeClr val="accent1"/>
          </a:fillRef>
          <a:effectRef idx="2">
            <a:schemeClr val="accent1"/>
          </a:effectRef>
          <a:fontRef idx="minor">
            <a:schemeClr val="lt1"/>
          </a:fontRef>
        </p:style>
        <p:txBody>
          <a:bodyPr/>
          <a:lstStyle/>
          <a:p>
            <a:r>
              <a:rPr lang="en-US" dirty="0" smtClean="0">
                <a:solidFill>
                  <a:srgbClr val="262626"/>
                </a:solidFill>
              </a:rPr>
              <a:t>Author</a:t>
            </a:r>
            <a:endParaRPr lang="en-US" dirty="0">
              <a:solidFill>
                <a:srgbClr val="262626"/>
              </a:solidFill>
            </a:endParaRPr>
          </a:p>
        </p:txBody>
      </p:sp>
      <p:sp>
        <p:nvSpPr>
          <p:cNvPr id="3" name="Content Placeholder 2"/>
          <p:cNvSpPr>
            <a:spLocks noGrp="1"/>
          </p:cNvSpPr>
          <p:nvPr>
            <p:ph idx="1"/>
          </p:nvPr>
        </p:nvSpPr>
        <p:spPr>
          <a:xfrm>
            <a:off x="457200" y="1600200"/>
            <a:ext cx="8229600" cy="1211677"/>
          </a:xfrm>
        </p:spPr>
        <p:txBody>
          <a:bodyPr/>
          <a:lstStyle/>
          <a:p>
            <a:pPr algn="ctr">
              <a:buNone/>
            </a:pPr>
            <a:r>
              <a:rPr lang="en-US" u="sng" dirty="0"/>
              <a:t>Laurie </a:t>
            </a:r>
            <a:r>
              <a:rPr lang="en-US" u="sng" dirty="0" err="1"/>
              <a:t>Halse</a:t>
            </a:r>
            <a:r>
              <a:rPr lang="en-US" u="sng" dirty="0"/>
              <a:t> </a:t>
            </a:r>
            <a:r>
              <a:rPr lang="en-US" u="sng" dirty="0" smtClean="0"/>
              <a:t>Anderson</a:t>
            </a:r>
          </a:p>
          <a:p>
            <a:endParaRPr lang="en-US" dirty="0"/>
          </a:p>
        </p:txBody>
      </p:sp>
      <p:sp>
        <p:nvSpPr>
          <p:cNvPr id="5" name="TextBox 4"/>
          <p:cNvSpPr txBox="1"/>
          <p:nvPr/>
        </p:nvSpPr>
        <p:spPr>
          <a:xfrm>
            <a:off x="3369268" y="3641187"/>
            <a:ext cx="2539910" cy="369332"/>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r>
              <a:rPr lang="en-US" dirty="0" smtClean="0"/>
              <a:t>Also by Laurie Anderson:</a:t>
            </a:r>
            <a:endParaRPr lang="en-US" dirty="0"/>
          </a:p>
        </p:txBody>
      </p:sp>
      <p:sp>
        <p:nvSpPr>
          <p:cNvPr id="6" name="TextBox 5"/>
          <p:cNvSpPr txBox="1"/>
          <p:nvPr/>
        </p:nvSpPr>
        <p:spPr>
          <a:xfrm>
            <a:off x="155505" y="4431622"/>
            <a:ext cx="4416495" cy="1754327"/>
          </a:xfrm>
          <a:prstGeom prst="rect">
            <a:avLst/>
          </a:prstGeom>
          <a:noFill/>
        </p:spPr>
        <p:txBody>
          <a:bodyPr wrap="square" rtlCol="0">
            <a:spAutoFit/>
          </a:bodyPr>
          <a:lstStyle/>
          <a:p>
            <a:r>
              <a:rPr lang="en-US" u="sng" dirty="0" smtClean="0"/>
              <a:t>Winter Girls</a:t>
            </a:r>
          </a:p>
          <a:p>
            <a:r>
              <a:rPr lang="en-US" u="sng" dirty="0" smtClean="0"/>
              <a:t>Prom</a:t>
            </a:r>
          </a:p>
          <a:p>
            <a:r>
              <a:rPr lang="en-US" u="sng" dirty="0" smtClean="0"/>
              <a:t>Chains</a:t>
            </a:r>
          </a:p>
          <a:p>
            <a:r>
              <a:rPr lang="en-US" u="sng" dirty="0" smtClean="0"/>
              <a:t>Catalyst</a:t>
            </a:r>
          </a:p>
          <a:p>
            <a:r>
              <a:rPr lang="en-US" u="sng" dirty="0" smtClean="0"/>
              <a:t>Speak</a:t>
            </a:r>
          </a:p>
          <a:p>
            <a:r>
              <a:rPr lang="en-US" u="sng" dirty="0" smtClean="0"/>
              <a:t>Fever 1793</a:t>
            </a:r>
            <a:endParaRPr lang="en-US" u="sng" dirty="0"/>
          </a:p>
        </p:txBody>
      </p:sp>
      <p:sp>
        <p:nvSpPr>
          <p:cNvPr id="7" name="TextBox 6"/>
          <p:cNvSpPr txBox="1"/>
          <p:nvPr/>
        </p:nvSpPr>
        <p:spPr>
          <a:xfrm>
            <a:off x="1179244" y="4010519"/>
            <a:ext cx="1373625" cy="369332"/>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r>
              <a:rPr lang="en-US" dirty="0" smtClean="0"/>
              <a:t>Novels</a:t>
            </a:r>
            <a:endParaRPr lang="en-US" dirty="0"/>
          </a:p>
        </p:txBody>
      </p:sp>
      <p:sp>
        <p:nvSpPr>
          <p:cNvPr id="8" name="TextBox 7"/>
          <p:cNvSpPr txBox="1"/>
          <p:nvPr/>
        </p:nvSpPr>
        <p:spPr>
          <a:xfrm>
            <a:off x="6583032" y="4010519"/>
            <a:ext cx="1801263" cy="369332"/>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r>
              <a:rPr lang="en-US" dirty="0" smtClean="0"/>
              <a:t>Children's Books</a:t>
            </a:r>
            <a:endParaRPr lang="en-US" dirty="0"/>
          </a:p>
        </p:txBody>
      </p:sp>
      <p:sp>
        <p:nvSpPr>
          <p:cNvPr id="9" name="TextBox 8"/>
          <p:cNvSpPr txBox="1"/>
          <p:nvPr/>
        </p:nvSpPr>
        <p:spPr>
          <a:xfrm>
            <a:off x="6583033" y="4431622"/>
            <a:ext cx="2319612" cy="923330"/>
          </a:xfrm>
          <a:prstGeom prst="rect">
            <a:avLst/>
          </a:prstGeom>
          <a:noFill/>
        </p:spPr>
        <p:txBody>
          <a:bodyPr wrap="square" rtlCol="0">
            <a:spAutoFit/>
          </a:bodyPr>
          <a:lstStyle/>
          <a:p>
            <a:pPr algn="r"/>
            <a:r>
              <a:rPr lang="en-US" u="sng" dirty="0" smtClean="0"/>
              <a:t>Independent Dames</a:t>
            </a:r>
          </a:p>
          <a:p>
            <a:pPr algn="r"/>
            <a:r>
              <a:rPr lang="en-US" u="sng" dirty="0" smtClean="0"/>
              <a:t>The Hair of Zoe</a:t>
            </a:r>
          </a:p>
          <a:p>
            <a:pPr algn="r"/>
            <a:r>
              <a:rPr lang="en-US" u="sng" dirty="0" smtClean="0"/>
              <a:t>Thank you Sarah</a:t>
            </a:r>
            <a:endParaRPr lang="en-US" u="sng" dirty="0"/>
          </a:p>
        </p:txBody>
      </p:sp>
      <p:pic>
        <p:nvPicPr>
          <p:cNvPr id="10" name="Picture 9"/>
          <p:cNvPicPr>
            <a:picLocks noChangeAspect="1"/>
          </p:cNvPicPr>
          <p:nvPr/>
        </p:nvPicPr>
        <p:blipFill>
          <a:blip r:embed="rId2"/>
          <a:stretch>
            <a:fillRect/>
          </a:stretch>
        </p:blipFill>
        <p:spPr>
          <a:xfrm>
            <a:off x="3369268" y="4010519"/>
            <a:ext cx="2539910" cy="2847481"/>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99314"/>
            <a:ext cx="8229600" cy="1143000"/>
          </a:xfrm>
        </p:spPr>
        <p:style>
          <a:lnRef idx="3">
            <a:schemeClr val="lt1"/>
          </a:lnRef>
          <a:fillRef idx="1">
            <a:schemeClr val="dk1"/>
          </a:fillRef>
          <a:effectRef idx="1">
            <a:schemeClr val="dk1"/>
          </a:effectRef>
          <a:fontRef idx="minor">
            <a:schemeClr val="lt1"/>
          </a:fontRef>
        </p:style>
        <p:txBody>
          <a:bodyPr/>
          <a:lstStyle/>
          <a:p>
            <a:r>
              <a:rPr lang="en-US" dirty="0" smtClean="0"/>
              <a:t>^Things to watch out for^</a:t>
            </a:r>
            <a:endParaRPr lang="en-US" dirty="0"/>
          </a:p>
        </p:txBody>
      </p:sp>
      <p:sp>
        <p:nvSpPr>
          <p:cNvPr id="3" name="Content Placeholder 2"/>
          <p:cNvSpPr>
            <a:spLocks noGrp="1"/>
          </p:cNvSpPr>
          <p:nvPr>
            <p:ph idx="1"/>
          </p:nvPr>
        </p:nvSpPr>
        <p:spPr>
          <a:xfrm>
            <a:off x="457200" y="468086"/>
            <a:ext cx="8229600" cy="3951514"/>
          </a:xfrm>
        </p:spPr>
        <p:txBody>
          <a:bodyPr>
            <a:normAutofit fontScale="70000" lnSpcReduction="20000"/>
          </a:bodyPr>
          <a:lstStyle/>
          <a:p>
            <a:r>
              <a:rPr lang="en-US" dirty="0" smtClean="0"/>
              <a:t>change in eating and sleeping habits </a:t>
            </a:r>
          </a:p>
          <a:p>
            <a:r>
              <a:rPr lang="en-US" dirty="0" smtClean="0"/>
              <a:t>withdrawal from friends, family, and regular activities </a:t>
            </a:r>
          </a:p>
          <a:p>
            <a:r>
              <a:rPr lang="en-US" dirty="0" smtClean="0"/>
              <a:t>violent actions, rebellious behavior, or running away </a:t>
            </a:r>
          </a:p>
          <a:p>
            <a:r>
              <a:rPr lang="en-US" dirty="0" smtClean="0"/>
              <a:t>drug and alcohol use </a:t>
            </a:r>
          </a:p>
          <a:p>
            <a:r>
              <a:rPr lang="en-US" dirty="0" smtClean="0"/>
              <a:t>unusual neglect of personal appearance </a:t>
            </a:r>
          </a:p>
          <a:p>
            <a:r>
              <a:rPr lang="en-US" dirty="0" smtClean="0"/>
              <a:t>marked personality change </a:t>
            </a:r>
          </a:p>
          <a:p>
            <a:r>
              <a:rPr lang="en-US" dirty="0" smtClean="0"/>
              <a:t>persistent boredom, difficulty concentrating, or a decline in the quality of schoolwork </a:t>
            </a:r>
          </a:p>
          <a:p>
            <a:r>
              <a:rPr lang="en-US" dirty="0" smtClean="0"/>
              <a:t>frequent complaints about physical symptoms, often related to emotions, such as stomachaches, headaches, fatigue, etc. </a:t>
            </a:r>
          </a:p>
          <a:p>
            <a:r>
              <a:rPr lang="en-US" dirty="0" smtClean="0"/>
              <a:t>loss of interest in pleasurable activities </a:t>
            </a:r>
          </a:p>
          <a:p>
            <a:r>
              <a:rPr lang="en-US" dirty="0" smtClean="0"/>
              <a:t>not tolerating praise or rewards </a:t>
            </a:r>
          </a:p>
          <a:p>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3286"/>
            <a:ext cx="8229600" cy="5962877"/>
          </a:xfrm>
        </p:spPr>
        <p:style>
          <a:lnRef idx="1">
            <a:schemeClr val="accent2"/>
          </a:lnRef>
          <a:fillRef idx="3">
            <a:schemeClr val="accent2"/>
          </a:fillRef>
          <a:effectRef idx="2">
            <a:schemeClr val="accent2"/>
          </a:effectRef>
          <a:fontRef idx="minor">
            <a:schemeClr val="lt1"/>
          </a:fontRef>
        </p:style>
        <p:txBody>
          <a:bodyPr>
            <a:normAutofit/>
          </a:bodyPr>
          <a:lstStyle/>
          <a:p>
            <a:pPr algn="ctr">
              <a:buNone/>
            </a:pPr>
            <a:r>
              <a:rPr lang="en-US" sz="4500" dirty="0" smtClean="0">
                <a:solidFill>
                  <a:schemeClr val="bg1">
                    <a:lumMod val="95000"/>
                    <a:lumOff val="5000"/>
                  </a:schemeClr>
                </a:solidFill>
              </a:rPr>
              <a:t>If a child or adolescent says, I want to kill myself, or I'm going to commit suicide, always take the statement </a:t>
            </a:r>
            <a:r>
              <a:rPr lang="en-US" sz="4500" b="1" u="sng" dirty="0" smtClean="0">
                <a:solidFill>
                  <a:schemeClr val="bg1">
                    <a:lumMod val="95000"/>
                    <a:lumOff val="5000"/>
                  </a:schemeClr>
                </a:solidFill>
              </a:rPr>
              <a:t>seriously</a:t>
            </a:r>
            <a:r>
              <a:rPr lang="en-US" sz="4500" dirty="0" smtClean="0">
                <a:solidFill>
                  <a:schemeClr val="bg1">
                    <a:lumMod val="95000"/>
                    <a:lumOff val="5000"/>
                  </a:schemeClr>
                </a:solidFill>
              </a:rPr>
              <a:t> and immediately seek assistance from a qualified mental health professional.</a:t>
            </a:r>
            <a:endParaRPr lang="en-US" sz="4500" dirty="0">
              <a:solidFill>
                <a:schemeClr val="bg1">
                  <a:lumMod val="95000"/>
                  <a:lumOff val="5000"/>
                </a:schemeClr>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6">
              <a:shade val="50000"/>
            </a:schemeClr>
          </a:lnRef>
          <a:fillRef idx="1">
            <a:schemeClr val="accent6"/>
          </a:fillRef>
          <a:effectRef idx="0">
            <a:schemeClr val="accent6"/>
          </a:effectRef>
          <a:fontRef idx="minor">
            <a:schemeClr val="lt1"/>
          </a:fontRef>
        </p:style>
        <p:txBody>
          <a:bodyPr/>
          <a:lstStyle/>
          <a:p>
            <a:r>
              <a:rPr lang="en-US" dirty="0" smtClean="0"/>
              <a:t>Teen Drinking</a:t>
            </a:r>
            <a:endParaRPr lang="en-US" dirty="0"/>
          </a:p>
        </p:txBody>
      </p:sp>
      <p:sp>
        <p:nvSpPr>
          <p:cNvPr id="3" name="Content Placeholder 2"/>
          <p:cNvSpPr>
            <a:spLocks noGrp="1"/>
          </p:cNvSpPr>
          <p:nvPr>
            <p:ph idx="1"/>
          </p:nvPr>
        </p:nvSpPr>
        <p:spPr/>
        <p:txBody>
          <a:bodyPr/>
          <a:lstStyle/>
          <a:p>
            <a:pPr algn="ctr">
              <a:buNone/>
            </a:pPr>
            <a:r>
              <a:rPr lang="en-US" dirty="0" smtClean="0"/>
              <a:t>My final social issue from “Twisted” is teen drinking.</a:t>
            </a:r>
            <a:endParaRPr lang="en-US" dirty="0"/>
          </a:p>
        </p:txBody>
      </p:sp>
      <p:pic>
        <p:nvPicPr>
          <p:cNvPr id="1026" name="Picture 2"/>
          <p:cNvPicPr>
            <a:picLocks noChangeAspect="1" noChangeArrowheads="1"/>
          </p:cNvPicPr>
          <p:nvPr/>
        </p:nvPicPr>
        <p:blipFill>
          <a:blip r:embed="rId2"/>
          <a:srcRect/>
          <a:stretch>
            <a:fillRect/>
          </a:stretch>
        </p:blipFill>
        <p:spPr bwMode="auto">
          <a:xfrm>
            <a:off x="2809875" y="2569028"/>
            <a:ext cx="3524250" cy="4038601"/>
          </a:xfrm>
          <a:prstGeom prst="rect">
            <a:avLst/>
          </a:prstGeom>
          <a:noFill/>
          <a:ln w="9525">
            <a:noFill/>
            <a:miter lim="800000"/>
            <a:headEnd/>
            <a:tailEnd/>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dk1">
              <a:shade val="50000"/>
            </a:schemeClr>
          </a:lnRef>
          <a:fillRef idx="1">
            <a:schemeClr val="dk1"/>
          </a:fillRef>
          <a:effectRef idx="0">
            <a:schemeClr val="dk1"/>
          </a:effectRef>
          <a:fontRef idx="minor">
            <a:schemeClr val="lt1"/>
          </a:fontRef>
        </p:style>
        <p:txBody>
          <a:bodyPr/>
          <a:lstStyle/>
          <a:p>
            <a:r>
              <a:rPr lang="en-US" dirty="0" smtClean="0"/>
              <a:t>Teen Drinking Facts</a:t>
            </a:r>
            <a:endParaRPr lang="en-US" dirty="0"/>
          </a:p>
        </p:txBody>
      </p:sp>
      <p:sp>
        <p:nvSpPr>
          <p:cNvPr id="3" name="Content Placeholder 2"/>
          <p:cNvSpPr>
            <a:spLocks noGrp="1"/>
          </p:cNvSpPr>
          <p:nvPr>
            <p:ph idx="1"/>
          </p:nvPr>
        </p:nvSpPr>
        <p:spPr/>
        <p:style>
          <a:lnRef idx="0">
            <a:scrgbClr r="0" g="0" b="0"/>
          </a:lnRef>
          <a:fillRef idx="1003">
            <a:schemeClr val="dk2"/>
          </a:fillRef>
          <a:effectRef idx="0">
            <a:scrgbClr r="0" g="0" b="0"/>
          </a:effectRef>
          <a:fontRef idx="major"/>
        </p:style>
        <p:txBody>
          <a:bodyPr>
            <a:normAutofit fontScale="92500" lnSpcReduction="20000"/>
          </a:bodyPr>
          <a:lstStyle/>
          <a:p>
            <a:r>
              <a:rPr lang="en-US" dirty="0" smtClean="0"/>
              <a:t>Every day an average of 11,318 teens try alcohol for the first time.</a:t>
            </a:r>
          </a:p>
          <a:p>
            <a:r>
              <a:rPr lang="en-US" dirty="0" smtClean="0"/>
              <a:t> Underage drinkers account for 11.4% of all alcohol consumed in the U.S. </a:t>
            </a:r>
          </a:p>
          <a:p>
            <a:r>
              <a:rPr lang="en-US" dirty="0" smtClean="0"/>
              <a:t>Americans drink the heaviest in their teens to mid-twenties</a:t>
            </a:r>
          </a:p>
          <a:p>
            <a:r>
              <a:rPr lang="en-US" dirty="0" smtClean="0"/>
              <a:t>Three out of four high school seniors have consumed alcohol by the time they graduate. </a:t>
            </a:r>
          </a:p>
          <a:p>
            <a:r>
              <a:rPr lang="en-US" dirty="0" smtClean="0"/>
              <a:t>More than half of high school seniors report being drunk at least once.</a:t>
            </a:r>
            <a:endParaRPr lang="en-US" dirty="0"/>
          </a:p>
        </p:txBody>
      </p:sp>
      <p:sp>
        <p:nvSpPr>
          <p:cNvPr id="4" name="TextBox 3"/>
          <p:cNvSpPr txBox="1"/>
          <p:nvPr/>
        </p:nvSpPr>
        <p:spPr>
          <a:xfrm>
            <a:off x="718457" y="6368143"/>
            <a:ext cx="8098972" cy="369332"/>
          </a:xfrm>
          <a:prstGeom prst="rect">
            <a:avLst/>
          </a:prstGeom>
          <a:noFill/>
        </p:spPr>
        <p:txBody>
          <a:bodyPr wrap="square" rtlCol="0">
            <a:spAutoFit/>
          </a:bodyPr>
          <a:lstStyle/>
          <a:p>
            <a:r>
              <a:rPr lang="en-US" dirty="0" smtClean="0"/>
              <a:t>Source: http://www.learn-about-alcoholism.com/teenage-drinking-facts.html</a:t>
            </a: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57200" y="1741714"/>
            <a:ext cx="8229600" cy="369332"/>
          </a:xfrm>
          <a:prstGeom prst="rect">
            <a:avLst/>
          </a:prstGeom>
          <a:noFill/>
        </p:spPr>
        <p:txBody>
          <a:bodyPr wrap="square" rtlCol="0">
            <a:spAutoFit/>
          </a:bodyPr>
          <a:lstStyle/>
          <a:p>
            <a:endParaRPr lang="en-US" dirty="0"/>
          </a:p>
        </p:txBody>
      </p:sp>
      <p:sp>
        <p:nvSpPr>
          <p:cNvPr id="7" name="Rectangle 6"/>
          <p:cNvSpPr/>
          <p:nvPr/>
        </p:nvSpPr>
        <p:spPr>
          <a:xfrm>
            <a:off x="0" y="0"/>
            <a:ext cx="4572000" cy="5693866"/>
          </a:xfrm>
          <a:prstGeom prst="rect">
            <a:avLst/>
          </a:prstGeom>
        </p:spPr>
        <p:txBody>
          <a:bodyPr>
            <a:spAutoFit/>
          </a:bodyPr>
          <a:lstStyle/>
          <a:p>
            <a:r>
              <a:rPr lang="en-US" sz="1400" b="1" dirty="0" smtClean="0"/>
              <a:t>My Life</a:t>
            </a:r>
          </a:p>
          <a:p>
            <a:r>
              <a:rPr lang="en-US" sz="1400" dirty="0" smtClean="0"/>
              <a:t>Zach </a:t>
            </a:r>
            <a:r>
              <a:rPr lang="en-US" sz="1400" dirty="0" err="1" smtClean="0"/>
              <a:t>prett</a:t>
            </a:r>
            <a:endParaRPr lang="en-US" sz="1400" dirty="0" smtClean="0"/>
          </a:p>
          <a:p>
            <a:endParaRPr lang="en-US" sz="1400" dirty="0" smtClean="0"/>
          </a:p>
          <a:p>
            <a:r>
              <a:rPr lang="en-US" sz="1400" dirty="0" smtClean="0"/>
              <a:t>surrounded by walls </a:t>
            </a:r>
            <a:br>
              <a:rPr lang="en-US" sz="1400" dirty="0" smtClean="0"/>
            </a:br>
            <a:r>
              <a:rPr lang="en-US" sz="1400" dirty="0" smtClean="0"/>
              <a:t>no where to go</a:t>
            </a:r>
            <a:br>
              <a:rPr lang="en-US" sz="1400" dirty="0" smtClean="0"/>
            </a:br>
            <a:r>
              <a:rPr lang="en-US" sz="1400" dirty="0" smtClean="0"/>
              <a:t>walls are closing in</a:t>
            </a:r>
            <a:br>
              <a:rPr lang="en-US" sz="1400" dirty="0" smtClean="0"/>
            </a:br>
            <a:r>
              <a:rPr lang="en-US" sz="1400" dirty="0" smtClean="0"/>
              <a:t>no more air flow</a:t>
            </a:r>
            <a:br>
              <a:rPr lang="en-US" sz="1400" dirty="0" smtClean="0"/>
            </a:br>
            <a:r>
              <a:rPr lang="en-US" sz="1400" dirty="0" smtClean="0"/>
              <a:t/>
            </a:r>
            <a:br>
              <a:rPr lang="en-US" sz="1400" dirty="0" smtClean="0"/>
            </a:br>
            <a:r>
              <a:rPr lang="en-US" sz="1400" dirty="0" smtClean="0"/>
              <a:t>no one can hear you</a:t>
            </a:r>
            <a:br>
              <a:rPr lang="en-US" sz="1400" dirty="0" smtClean="0"/>
            </a:br>
            <a:r>
              <a:rPr lang="en-US" sz="1400" dirty="0" smtClean="0"/>
              <a:t>like your never there</a:t>
            </a:r>
            <a:br>
              <a:rPr lang="en-US" sz="1400" dirty="0" smtClean="0"/>
            </a:br>
            <a:r>
              <a:rPr lang="en-US" sz="1400" dirty="0" smtClean="0"/>
              <a:t>no one can help</a:t>
            </a:r>
            <a:br>
              <a:rPr lang="en-US" sz="1400" dirty="0" smtClean="0"/>
            </a:br>
            <a:r>
              <a:rPr lang="en-US" sz="1400" dirty="0" smtClean="0"/>
              <a:t>no one is there</a:t>
            </a:r>
            <a:br>
              <a:rPr lang="en-US" sz="1400" dirty="0" smtClean="0"/>
            </a:br>
            <a:r>
              <a:rPr lang="en-US" sz="1400" dirty="0" smtClean="0"/>
              <a:t/>
            </a:r>
            <a:br>
              <a:rPr lang="en-US" sz="1400" dirty="0" smtClean="0"/>
            </a:br>
            <a:r>
              <a:rPr lang="en-US" sz="1400" dirty="0" smtClean="0"/>
              <a:t>kicking and screaming</a:t>
            </a:r>
            <a:br>
              <a:rPr lang="en-US" sz="1400" dirty="0" smtClean="0"/>
            </a:br>
            <a:r>
              <a:rPr lang="en-US" sz="1400" dirty="0" smtClean="0"/>
              <a:t>yelling for help</a:t>
            </a:r>
            <a:br>
              <a:rPr lang="en-US" sz="1400" dirty="0" smtClean="0"/>
            </a:br>
            <a:r>
              <a:rPr lang="en-US" sz="1400" dirty="0" smtClean="0"/>
              <a:t>mom sits and watches</a:t>
            </a:r>
            <a:br>
              <a:rPr lang="en-US" sz="1400" dirty="0" smtClean="0"/>
            </a:br>
            <a:r>
              <a:rPr lang="en-US" sz="1400" dirty="0" smtClean="0"/>
              <a:t>while dad grabs his belt</a:t>
            </a:r>
            <a:br>
              <a:rPr lang="en-US" sz="1400" dirty="0" smtClean="0"/>
            </a:br>
            <a:r>
              <a:rPr lang="en-US" sz="1400" dirty="0" smtClean="0"/>
              <a:t/>
            </a:r>
            <a:br>
              <a:rPr lang="en-US" sz="1400" dirty="0" smtClean="0"/>
            </a:br>
            <a:r>
              <a:rPr lang="en-US" sz="1400" dirty="0" smtClean="0"/>
              <a:t>mom doesn't say anything</a:t>
            </a:r>
            <a:br>
              <a:rPr lang="en-US" sz="1400" dirty="0" smtClean="0"/>
            </a:br>
            <a:r>
              <a:rPr lang="en-US" sz="1400" dirty="0" smtClean="0"/>
              <a:t>until dad leaves</a:t>
            </a:r>
            <a:br>
              <a:rPr lang="en-US" sz="1400" dirty="0" smtClean="0"/>
            </a:br>
            <a:r>
              <a:rPr lang="en-US" sz="1400" dirty="0" smtClean="0"/>
              <a:t>she doesn't care</a:t>
            </a:r>
            <a:br>
              <a:rPr lang="en-US" sz="1400" dirty="0" smtClean="0"/>
            </a:br>
            <a:r>
              <a:rPr lang="en-US" sz="1400" dirty="0" smtClean="0"/>
              <a:t>at least I didn't believe</a:t>
            </a:r>
            <a:br>
              <a:rPr lang="en-US" sz="1400" dirty="0" smtClean="0"/>
            </a:br>
            <a:r>
              <a:rPr lang="en-US" sz="1400" dirty="0" smtClean="0"/>
              <a:t/>
            </a:r>
            <a:br>
              <a:rPr lang="en-US" sz="1400" dirty="0" smtClean="0"/>
            </a:br>
            <a:endParaRPr lang="en-US" sz="1400" dirty="0" smtClean="0"/>
          </a:p>
          <a:p>
            <a:r>
              <a:rPr lang="en-US" sz="1400" dirty="0" smtClean="0"/>
              <a:t/>
            </a:r>
            <a:br>
              <a:rPr lang="en-US" sz="1400" dirty="0" smtClean="0"/>
            </a:br>
            <a:endParaRPr lang="en-US" sz="1400" dirty="0"/>
          </a:p>
        </p:txBody>
      </p:sp>
      <p:sp>
        <p:nvSpPr>
          <p:cNvPr id="8" name="Rectangle 7"/>
          <p:cNvSpPr/>
          <p:nvPr/>
        </p:nvSpPr>
        <p:spPr>
          <a:xfrm>
            <a:off x="141513" y="5934670"/>
            <a:ext cx="8719458" cy="646331"/>
          </a:xfrm>
          <a:prstGeom prst="rect">
            <a:avLst/>
          </a:prstGeom>
        </p:spPr>
        <p:txBody>
          <a:bodyPr wrap="square">
            <a:spAutoFit/>
          </a:bodyPr>
          <a:lstStyle/>
          <a:p>
            <a:r>
              <a:rPr lang="en-US" dirty="0" smtClean="0"/>
              <a:t>Source: </a:t>
            </a:r>
            <a:r>
              <a:rPr lang="en-US" dirty="0" smtClean="0">
                <a:hlinkClick r:id="rId2"/>
              </a:rPr>
              <a:t>Going To School New Bruises Every Day, Abuse Poems</a:t>
            </a:r>
            <a:r>
              <a:rPr lang="en-US" dirty="0" smtClean="0"/>
              <a:t> </a:t>
            </a:r>
            <a:r>
              <a:rPr lang="en-US" dirty="0" smtClean="0">
                <a:hlinkClick r:id="rId2"/>
              </a:rPr>
              <a:t>http://www.familyfriendpoems.com/teen/poetry.asp?poem=21768#ixzz0iE3nvJ6K</a:t>
            </a:r>
            <a:endParaRPr lang="en-US" dirty="0"/>
          </a:p>
        </p:txBody>
      </p:sp>
      <p:sp>
        <p:nvSpPr>
          <p:cNvPr id="9" name="Rectangle 8"/>
          <p:cNvSpPr/>
          <p:nvPr/>
        </p:nvSpPr>
        <p:spPr>
          <a:xfrm>
            <a:off x="2286000" y="58847"/>
            <a:ext cx="4572000" cy="5262979"/>
          </a:xfrm>
          <a:prstGeom prst="rect">
            <a:avLst/>
          </a:prstGeom>
        </p:spPr>
        <p:txBody>
          <a:bodyPr>
            <a:spAutoFit/>
          </a:bodyPr>
          <a:lstStyle/>
          <a:p>
            <a:r>
              <a:rPr lang="en-US" sz="1400" dirty="0" smtClean="0"/>
              <a:t>this always happened </a:t>
            </a:r>
            <a:br>
              <a:rPr lang="en-US" sz="1400" dirty="0" smtClean="0"/>
            </a:br>
            <a:r>
              <a:rPr lang="en-US" sz="1400" dirty="0" smtClean="0"/>
              <a:t>every single night</a:t>
            </a:r>
            <a:br>
              <a:rPr lang="en-US" sz="1400" dirty="0" smtClean="0"/>
            </a:br>
            <a:r>
              <a:rPr lang="en-US" sz="1400" dirty="0" smtClean="0"/>
              <a:t>mom just sat and watched</a:t>
            </a:r>
            <a:br>
              <a:rPr lang="en-US" sz="1400" dirty="0" smtClean="0"/>
            </a:br>
            <a:r>
              <a:rPr lang="en-US" sz="1400" dirty="0" smtClean="0"/>
              <a:t>without putting up a fight</a:t>
            </a:r>
            <a:br>
              <a:rPr lang="en-US" sz="1400" dirty="0" smtClean="0"/>
            </a:br>
            <a:r>
              <a:rPr lang="en-US" sz="1400" dirty="0" smtClean="0"/>
              <a:t/>
            </a:r>
            <a:br>
              <a:rPr lang="en-US" sz="1400" dirty="0" smtClean="0"/>
            </a:br>
            <a:r>
              <a:rPr lang="en-US" sz="1400" dirty="0" smtClean="0"/>
              <a:t>going to school</a:t>
            </a:r>
            <a:br>
              <a:rPr lang="en-US" sz="1400" dirty="0" smtClean="0"/>
            </a:br>
            <a:r>
              <a:rPr lang="en-US" sz="1400" dirty="0" smtClean="0"/>
              <a:t>with new bruises every day</a:t>
            </a:r>
            <a:br>
              <a:rPr lang="en-US" sz="1400" dirty="0" smtClean="0"/>
            </a:br>
            <a:r>
              <a:rPr lang="en-US" sz="1400" dirty="0" smtClean="0"/>
              <a:t>teachers always asked</a:t>
            </a:r>
            <a:br>
              <a:rPr lang="en-US" sz="1400" dirty="0" smtClean="0"/>
            </a:br>
            <a:r>
              <a:rPr lang="en-US" sz="1400" dirty="0" smtClean="0"/>
              <a:t>I blew there help away</a:t>
            </a:r>
            <a:br>
              <a:rPr lang="en-US" sz="1400" dirty="0" smtClean="0"/>
            </a:br>
            <a:r>
              <a:rPr lang="en-US" sz="1400" dirty="0" smtClean="0"/>
              <a:t/>
            </a:r>
            <a:br>
              <a:rPr lang="en-US" sz="1400" dirty="0" smtClean="0"/>
            </a:br>
            <a:r>
              <a:rPr lang="en-US" sz="1400" dirty="0" smtClean="0"/>
              <a:t>knowing if I told</a:t>
            </a:r>
            <a:br>
              <a:rPr lang="en-US" sz="1400" dirty="0" smtClean="0"/>
            </a:br>
            <a:r>
              <a:rPr lang="en-US" sz="1400" dirty="0" smtClean="0"/>
              <a:t>it would only get worse</a:t>
            </a:r>
            <a:br>
              <a:rPr lang="en-US" sz="1400" dirty="0" smtClean="0"/>
            </a:br>
            <a:r>
              <a:rPr lang="en-US" sz="1400" dirty="0" smtClean="0"/>
              <a:t>begging on my knees</a:t>
            </a:r>
            <a:br>
              <a:rPr lang="en-US" sz="1400" dirty="0" smtClean="0"/>
            </a:br>
            <a:r>
              <a:rPr lang="en-US" sz="1400" dirty="0" smtClean="0"/>
              <a:t>for him not to immerse</a:t>
            </a:r>
            <a:br>
              <a:rPr lang="en-US" sz="1400" dirty="0" smtClean="0"/>
            </a:br>
            <a:r>
              <a:rPr lang="en-US" sz="1400" dirty="0" smtClean="0"/>
              <a:t/>
            </a:r>
            <a:br>
              <a:rPr lang="en-US" sz="1400" dirty="0" smtClean="0"/>
            </a:br>
            <a:r>
              <a:rPr lang="en-US" sz="1400" dirty="0" smtClean="0"/>
              <a:t>just laying there as time passed by</a:t>
            </a:r>
            <a:br>
              <a:rPr lang="en-US" sz="1400" dirty="0" smtClean="0"/>
            </a:br>
            <a:r>
              <a:rPr lang="en-US" sz="1400" dirty="0" smtClean="0"/>
              <a:t>watching myself get beat</a:t>
            </a:r>
            <a:br>
              <a:rPr lang="en-US" sz="1400" dirty="0" smtClean="0"/>
            </a:br>
            <a:r>
              <a:rPr lang="en-US" sz="1400" dirty="0" smtClean="0"/>
              <a:t>I just thought to myself</a:t>
            </a:r>
            <a:br>
              <a:rPr lang="en-US" sz="1400" dirty="0" smtClean="0"/>
            </a:br>
            <a:r>
              <a:rPr lang="en-US" sz="1400" dirty="0" smtClean="0"/>
              <a:t>one day ill be back on my feet</a:t>
            </a:r>
            <a:br>
              <a:rPr lang="en-US" sz="1400" dirty="0" smtClean="0"/>
            </a:br>
            <a:r>
              <a:rPr lang="en-US" sz="1400" dirty="0" smtClean="0"/>
              <a:t/>
            </a:r>
            <a:br>
              <a:rPr lang="en-US" sz="1400" dirty="0" smtClean="0"/>
            </a:br>
            <a:r>
              <a:rPr lang="en-US" sz="1400" dirty="0" smtClean="0"/>
              <a:t>the time had finally came</a:t>
            </a:r>
            <a:br>
              <a:rPr lang="en-US" sz="1400" dirty="0" smtClean="0"/>
            </a:br>
            <a:r>
              <a:rPr lang="en-US" sz="1400" dirty="0" smtClean="0"/>
              <a:t>many years after</a:t>
            </a:r>
            <a:br>
              <a:rPr lang="en-US" sz="1400" dirty="0" smtClean="0"/>
            </a:br>
            <a:r>
              <a:rPr lang="en-US" sz="1400" dirty="0" smtClean="0"/>
              <a:t>I finally stood up for myself</a:t>
            </a:r>
            <a:br>
              <a:rPr lang="en-US" sz="1400" dirty="0" smtClean="0"/>
            </a:br>
            <a:r>
              <a:rPr lang="en-US" sz="1400" dirty="0" smtClean="0"/>
              <a:t>it never happened thereafter.</a:t>
            </a:r>
            <a:endParaRPr lang="en-US" sz="1400"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1">
              <a:shade val="50000"/>
            </a:schemeClr>
          </a:lnRef>
          <a:fillRef idx="1">
            <a:schemeClr val="accent1"/>
          </a:fillRef>
          <a:effectRef idx="0">
            <a:schemeClr val="accent1"/>
          </a:effectRef>
          <a:fontRef idx="minor">
            <a:schemeClr val="lt1"/>
          </a:fontRef>
        </p:style>
        <p:txBody>
          <a:bodyPr/>
          <a:lstStyle/>
          <a:p>
            <a:r>
              <a:rPr lang="en-US" dirty="0" smtClean="0"/>
              <a:t>Song</a:t>
            </a:r>
            <a:endParaRPr lang="en-US" dirty="0"/>
          </a:p>
        </p:txBody>
      </p:sp>
      <p:sp>
        <p:nvSpPr>
          <p:cNvPr id="3" name="Content Placeholder 2"/>
          <p:cNvSpPr>
            <a:spLocks noGrp="1"/>
          </p:cNvSpPr>
          <p:nvPr>
            <p:ph idx="1"/>
          </p:nvPr>
        </p:nvSpPr>
        <p:spPr/>
        <p:txBody>
          <a:bodyPr/>
          <a:lstStyle/>
          <a:p>
            <a:pPr>
              <a:buNone/>
            </a:pPr>
            <a:r>
              <a:rPr lang="en-US" dirty="0" smtClean="0">
                <a:hlinkClick r:id="rId2"/>
              </a:rPr>
              <a:t>Think twice by Eve 6</a:t>
            </a:r>
            <a:endParaRPr lang="en-US" dirty="0" smtClean="0"/>
          </a:p>
          <a:p>
            <a:pPr>
              <a:buNone/>
            </a:pPr>
            <a:endParaRPr lang="en-US" dirty="0" smtClean="0"/>
          </a:p>
          <a:p>
            <a:pPr>
              <a:buNone/>
            </a:pPr>
            <a:r>
              <a:rPr lang="en-US" dirty="0" smtClean="0"/>
              <a:t>Because Bethany is Stolen from Tyler</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3">
            <a:schemeClr val="lt1"/>
          </a:lnRef>
          <a:fillRef idx="1">
            <a:schemeClr val="accent3"/>
          </a:fillRef>
          <a:effectRef idx="1">
            <a:schemeClr val="accent3"/>
          </a:effectRef>
          <a:fontRef idx="minor">
            <a:schemeClr val="lt1"/>
          </a:fontRef>
        </p:style>
        <p:txBody>
          <a:bodyPr/>
          <a:lstStyle/>
          <a:p>
            <a:r>
              <a:rPr lang="en-US" dirty="0" smtClean="0"/>
              <a:t>Protagonist = Tyler</a:t>
            </a:r>
            <a:endParaRPr lang="en-US" dirty="0"/>
          </a:p>
        </p:txBody>
      </p:sp>
      <p:sp>
        <p:nvSpPr>
          <p:cNvPr id="3" name="Content Placeholder 2"/>
          <p:cNvSpPr>
            <a:spLocks noGrp="1"/>
          </p:cNvSpPr>
          <p:nvPr>
            <p:ph idx="1"/>
          </p:nvPr>
        </p:nvSpPr>
        <p:spPr/>
        <p:txBody>
          <a:bodyPr/>
          <a:lstStyle/>
          <a:p>
            <a:pPr>
              <a:buNone/>
            </a:pPr>
            <a:r>
              <a:rPr lang="en-US" dirty="0" smtClean="0"/>
              <a:t>Tyler is the Protagonist in Twisted. He was once a nerdy kid but after working hard all summer he became </a:t>
            </a:r>
            <a:r>
              <a:rPr lang="en-US" dirty="0" err="1" smtClean="0"/>
              <a:t>muscly</a:t>
            </a:r>
            <a:r>
              <a:rPr lang="en-US" dirty="0" smtClean="0"/>
              <a:t>. </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2"/>
          </a:lnRef>
          <a:fillRef idx="3">
            <a:schemeClr val="accent2"/>
          </a:fillRef>
          <a:effectRef idx="3">
            <a:schemeClr val="accent2"/>
          </a:effectRef>
          <a:fontRef idx="minor">
            <a:schemeClr val="lt1"/>
          </a:fontRef>
        </p:style>
        <p:txBody>
          <a:bodyPr/>
          <a:lstStyle/>
          <a:p>
            <a:r>
              <a:rPr lang="en-US" dirty="0" smtClean="0">
                <a:effectLst>
                  <a:glow rad="101600">
                    <a:schemeClr val="accent3">
                      <a:alpha val="75000"/>
                    </a:schemeClr>
                  </a:glow>
                </a:effectLst>
              </a:rPr>
              <a:t>Antagonist </a:t>
            </a:r>
            <a:endParaRPr lang="en-US" dirty="0">
              <a:effectLst>
                <a:glow rad="101600">
                  <a:schemeClr val="accent3">
                    <a:alpha val="75000"/>
                  </a:schemeClr>
                </a:glow>
              </a:effectLst>
            </a:endParaRPr>
          </a:p>
        </p:txBody>
      </p:sp>
      <p:sp>
        <p:nvSpPr>
          <p:cNvPr id="3" name="Content Placeholder 2"/>
          <p:cNvSpPr>
            <a:spLocks noGrp="1"/>
          </p:cNvSpPr>
          <p:nvPr>
            <p:ph idx="1"/>
          </p:nvPr>
        </p:nvSpPr>
        <p:spPr/>
        <p:txBody>
          <a:bodyPr/>
          <a:lstStyle/>
          <a:p>
            <a:pPr>
              <a:buNone/>
            </a:pPr>
            <a:r>
              <a:rPr lang="en-US" dirty="0" smtClean="0"/>
              <a:t>Bethany the girl of Tyler’s dreams is the antagonist in twisted. In the beginning Tyler only cares about getting her attention. Until later when things go wrong</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4"/>
          </a:lnRef>
          <a:fillRef idx="3">
            <a:schemeClr val="accent4"/>
          </a:fillRef>
          <a:effectRef idx="2">
            <a:schemeClr val="accent4"/>
          </a:effectRef>
          <a:fontRef idx="minor">
            <a:schemeClr val="lt1"/>
          </a:fontRef>
        </p:style>
        <p:txBody>
          <a:bodyPr/>
          <a:lstStyle/>
          <a:p>
            <a:r>
              <a:rPr lang="en-US" dirty="0" smtClean="0">
                <a:effectLst>
                  <a:glow rad="101600">
                    <a:schemeClr val="accent2">
                      <a:alpha val="75000"/>
                    </a:schemeClr>
                  </a:glow>
                </a:effectLst>
              </a:rPr>
              <a:t>Favorite </a:t>
            </a:r>
            <a:r>
              <a:rPr lang="en-US" dirty="0" smtClean="0">
                <a:effectLst>
                  <a:glow rad="101600">
                    <a:schemeClr val="accent3">
                      <a:alpha val="75000"/>
                    </a:schemeClr>
                  </a:glow>
                </a:effectLst>
              </a:rPr>
              <a:t>Character</a:t>
            </a:r>
            <a:endParaRPr lang="en-US" dirty="0">
              <a:effectLst>
                <a:glow rad="101600">
                  <a:schemeClr val="accent3">
                    <a:alpha val="75000"/>
                  </a:schemeClr>
                </a:glow>
              </a:effectLst>
            </a:endParaRPr>
          </a:p>
        </p:txBody>
      </p:sp>
      <p:sp>
        <p:nvSpPr>
          <p:cNvPr id="3" name="Content Placeholder 2"/>
          <p:cNvSpPr>
            <a:spLocks noGrp="1"/>
          </p:cNvSpPr>
          <p:nvPr>
            <p:ph idx="1"/>
          </p:nvPr>
        </p:nvSpPr>
        <p:spPr/>
        <p:txBody>
          <a:bodyPr/>
          <a:lstStyle/>
          <a:p>
            <a:r>
              <a:rPr lang="en-US" dirty="0" smtClean="0"/>
              <a:t>My favorite character is </a:t>
            </a:r>
            <a:r>
              <a:rPr lang="en-US" dirty="0" err="1" smtClean="0"/>
              <a:t>yoda</a:t>
            </a:r>
            <a:r>
              <a:rPr lang="en-US" dirty="0" smtClean="0"/>
              <a:t>. He is obsessed with </a:t>
            </a:r>
            <a:r>
              <a:rPr lang="en-US" dirty="0" err="1" smtClean="0"/>
              <a:t>Starwars</a:t>
            </a:r>
            <a:r>
              <a:rPr lang="en-US" dirty="0" smtClean="0"/>
              <a:t> and has been </a:t>
            </a:r>
            <a:r>
              <a:rPr lang="en-US" dirty="0" err="1" smtClean="0"/>
              <a:t>Tylers</a:t>
            </a:r>
            <a:r>
              <a:rPr lang="en-US" dirty="0" smtClean="0"/>
              <a:t> best friend for years. Yoda is obsessed with </a:t>
            </a:r>
            <a:r>
              <a:rPr lang="en-US" dirty="0" err="1" smtClean="0"/>
              <a:t>Tylers</a:t>
            </a:r>
            <a:r>
              <a:rPr lang="en-US" dirty="0" smtClean="0"/>
              <a:t> little sister.</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5"/>
          </a:lnRef>
          <a:fillRef idx="3">
            <a:schemeClr val="accent5"/>
          </a:fillRef>
          <a:effectRef idx="2">
            <a:schemeClr val="accent5"/>
          </a:effectRef>
          <a:fontRef idx="minor">
            <a:schemeClr val="lt1"/>
          </a:fontRef>
        </p:style>
        <p:txBody>
          <a:bodyPr/>
          <a:lstStyle/>
          <a:p>
            <a:r>
              <a:rPr lang="en-US" dirty="0" smtClean="0"/>
              <a:t>Least Favorite Character</a:t>
            </a:r>
            <a:endParaRPr lang="en-US" dirty="0"/>
          </a:p>
        </p:txBody>
      </p:sp>
      <p:sp>
        <p:nvSpPr>
          <p:cNvPr id="3" name="Content Placeholder 2"/>
          <p:cNvSpPr>
            <a:spLocks noGrp="1"/>
          </p:cNvSpPr>
          <p:nvPr>
            <p:ph idx="1"/>
          </p:nvPr>
        </p:nvSpPr>
        <p:spPr/>
        <p:txBody>
          <a:bodyPr/>
          <a:lstStyle/>
          <a:p>
            <a:r>
              <a:rPr lang="en-US" dirty="0" smtClean="0"/>
              <a:t>My least favorite character would be Bethany. She thinks she is all great because she is pretty and her parents have money. When really she is spoiled and immature</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5">
              <a:shade val="50000"/>
            </a:schemeClr>
          </a:lnRef>
          <a:fillRef idx="1">
            <a:schemeClr val="accent5"/>
          </a:fillRef>
          <a:effectRef idx="0">
            <a:schemeClr val="accent5"/>
          </a:effectRef>
          <a:fontRef idx="minor">
            <a:schemeClr val="lt1"/>
          </a:fontRef>
        </p:style>
        <p:txBody>
          <a:bodyPr/>
          <a:lstStyle/>
          <a:p>
            <a:r>
              <a:rPr lang="en-US" dirty="0" smtClean="0">
                <a:solidFill>
                  <a:schemeClr val="bg1">
                    <a:lumMod val="85000"/>
                    <a:lumOff val="15000"/>
                  </a:schemeClr>
                </a:solidFill>
                <a:effectLst>
                  <a:reflection blurRad="6350" stA="55000" endA="50" endPos="85000" dir="5400000" sy="-100000" algn="bl" rotWithShape="0"/>
                </a:effectLst>
              </a:rPr>
              <a:t>Rising Action</a:t>
            </a:r>
            <a:endParaRPr lang="en-US" dirty="0">
              <a:solidFill>
                <a:schemeClr val="bg1">
                  <a:lumMod val="85000"/>
                  <a:lumOff val="15000"/>
                </a:schemeClr>
              </a:solidFill>
              <a:effectLst>
                <a:reflection blurRad="6350" stA="55000" endA="50" endPos="85000" dir="5400000" sy="-100000" algn="bl" rotWithShape="0"/>
              </a:effectLst>
            </a:endParaRPr>
          </a:p>
        </p:txBody>
      </p:sp>
      <p:sp>
        <p:nvSpPr>
          <p:cNvPr id="3" name="Content Placeholder 2"/>
          <p:cNvSpPr>
            <a:spLocks noGrp="1"/>
          </p:cNvSpPr>
          <p:nvPr>
            <p:ph idx="1"/>
          </p:nvPr>
        </p:nvSpPr>
        <p:spPr/>
        <p:txBody>
          <a:bodyPr/>
          <a:lstStyle/>
          <a:p>
            <a:r>
              <a:rPr lang="en-US" dirty="0" smtClean="0"/>
              <a:t>The main rising action is when everyone returns to school after summer break. Everyone meets the new Tyler and even Bethany falls for </a:t>
            </a:r>
            <a:r>
              <a:rPr lang="en-US" dirty="0" err="1" smtClean="0"/>
              <a:t>tyler</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lstStyle/>
          <a:p>
            <a:r>
              <a:rPr lang="en-US" dirty="0" smtClean="0"/>
              <a:t>Exposition</a:t>
            </a:r>
            <a:endParaRPr lang="en-US" dirty="0"/>
          </a:p>
        </p:txBody>
      </p:sp>
      <p:sp>
        <p:nvSpPr>
          <p:cNvPr id="3" name="Content Placeholder 2"/>
          <p:cNvSpPr>
            <a:spLocks noGrp="1"/>
          </p:cNvSpPr>
          <p:nvPr>
            <p:ph idx="1"/>
          </p:nvPr>
        </p:nvSpPr>
        <p:spPr/>
        <p:txBody>
          <a:bodyPr/>
          <a:lstStyle/>
          <a:p>
            <a:r>
              <a:rPr lang="en-US" dirty="0" smtClean="0"/>
              <a:t>The exposition in the story is when your learning about Tyler and his past. </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lstStyle/>
          <a:p>
            <a:r>
              <a:rPr lang="en-US" dirty="0" smtClean="0">
                <a:effectLst>
                  <a:reflection blurRad="6350" stA="55000" endA="300" endPos="45500" dir="5400000" sy="-100000" algn="bl" rotWithShape="0"/>
                </a:effectLst>
              </a:rPr>
              <a:t>Climax</a:t>
            </a:r>
            <a:endParaRPr lang="en-US" dirty="0">
              <a:effectLst>
                <a:reflection blurRad="6350" stA="55000" endA="300" endPos="45500" dir="5400000" sy="-100000" algn="bl" rotWithShape="0"/>
              </a:effectLst>
            </a:endParaRPr>
          </a:p>
        </p:txBody>
      </p:sp>
      <p:sp>
        <p:nvSpPr>
          <p:cNvPr id="3" name="Content Placeholder 2"/>
          <p:cNvSpPr>
            <a:spLocks noGrp="1"/>
          </p:cNvSpPr>
          <p:nvPr>
            <p:ph idx="1"/>
          </p:nvPr>
        </p:nvSpPr>
        <p:spPr/>
        <p:txBody>
          <a:bodyPr/>
          <a:lstStyle/>
          <a:p>
            <a:r>
              <a:rPr lang="en-US" dirty="0" smtClean="0"/>
              <a:t>The climax in the story takes place during the big party where Bethany gets drunk and tries to hook up with Tyler but he turns her down trying to be a hero. Instead everything backfires.</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143</TotalTime>
  <Words>766</Words>
  <Application>Microsoft Office PowerPoint</Application>
  <PresentationFormat>On-screen Show (4:3)</PresentationFormat>
  <Paragraphs>100</Paragraphs>
  <Slides>25</Slides>
  <Notes>0</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Office Theme</vt:lpstr>
      <vt:lpstr>Twisted</vt:lpstr>
      <vt:lpstr>Author</vt:lpstr>
      <vt:lpstr>Protagonist = Tyler</vt:lpstr>
      <vt:lpstr>Antagonist </vt:lpstr>
      <vt:lpstr>Favorite Character</vt:lpstr>
      <vt:lpstr>Least Favorite Character</vt:lpstr>
      <vt:lpstr>Rising Action</vt:lpstr>
      <vt:lpstr>Exposition</vt:lpstr>
      <vt:lpstr>Climax</vt:lpstr>
      <vt:lpstr>Falling Action</vt:lpstr>
      <vt:lpstr>Resolution</vt:lpstr>
      <vt:lpstr>Setting</vt:lpstr>
      <vt:lpstr>Theme</vt:lpstr>
      <vt:lpstr>Rating</vt:lpstr>
      <vt:lpstr>Social Issues</vt:lpstr>
      <vt:lpstr>Emotional Child Abuse</vt:lpstr>
      <vt:lpstr>Types of abuse</vt:lpstr>
      <vt:lpstr>Child Abuse Cont.</vt:lpstr>
      <vt:lpstr>Teen Suicide</vt:lpstr>
      <vt:lpstr>^Things to watch out for^</vt:lpstr>
      <vt:lpstr>Slide 21</vt:lpstr>
      <vt:lpstr>Teen Drinking</vt:lpstr>
      <vt:lpstr>Teen Drinking Facts</vt:lpstr>
      <vt:lpstr>Slide 24</vt:lpstr>
      <vt:lpstr>Song</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Twisted</dc:title>
  <dc:creator>Scott Hinckley</dc:creator>
  <cp:lastModifiedBy>administrators</cp:lastModifiedBy>
  <cp:revision>11</cp:revision>
  <dcterms:created xsi:type="dcterms:W3CDTF">2010-02-16T15:13:09Z</dcterms:created>
  <dcterms:modified xsi:type="dcterms:W3CDTF">2010-03-17T04:40:45Z</dcterms:modified>
</cp:coreProperties>
</file>